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sldIdLst>
    <p:sldId id="256" r:id="rId5"/>
    <p:sldId id="260" r:id="rId6"/>
    <p:sldId id="265" r:id="rId7"/>
    <p:sldId id="353" r:id="rId8"/>
    <p:sldId id="264" r:id="rId9"/>
    <p:sldId id="341" r:id="rId10"/>
    <p:sldId id="358" r:id="rId11"/>
    <p:sldId id="342" r:id="rId12"/>
    <p:sldId id="343" r:id="rId13"/>
    <p:sldId id="344" r:id="rId14"/>
    <p:sldId id="359" r:id="rId15"/>
    <p:sldId id="346" r:id="rId16"/>
    <p:sldId id="347" r:id="rId17"/>
    <p:sldId id="354" r:id="rId18"/>
    <p:sldId id="355" r:id="rId19"/>
    <p:sldId id="331" r:id="rId20"/>
    <p:sldId id="356" r:id="rId21"/>
    <p:sldId id="360" r:id="rId22"/>
    <p:sldId id="348" r:id="rId23"/>
    <p:sldId id="349" r:id="rId24"/>
    <p:sldId id="361" r:id="rId25"/>
    <p:sldId id="363" r:id="rId26"/>
    <p:sldId id="365" r:id="rId27"/>
    <p:sldId id="366" r:id="rId28"/>
    <p:sldId id="369" r:id="rId29"/>
    <p:sldId id="370" r:id="rId30"/>
    <p:sldId id="368" r:id="rId31"/>
    <p:sldId id="371" r:id="rId32"/>
    <p:sldId id="372"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3508"/>
    <a:srgbClr val="27A7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89520" autoAdjust="0"/>
  </p:normalViewPr>
  <p:slideViewPr>
    <p:cSldViewPr>
      <p:cViewPr varScale="1">
        <p:scale>
          <a:sx n="59" d="100"/>
          <a:sy n="59" d="100"/>
        </p:scale>
        <p:origin x="42"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464E10-2B3E-4648-AE18-A8FDA47430F9}" type="datetimeFigureOut">
              <a:rPr lang="tr-TR" smtClean="0"/>
              <a:t>28.03.2019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A24AA1-DA9A-4D1F-A32E-A7CAAC1418B6}" type="slidenum">
              <a:rPr lang="tr-TR" smtClean="0"/>
              <a:t>‹#›</a:t>
            </a:fld>
            <a:endParaRPr lang="tr-TR"/>
          </a:p>
        </p:txBody>
      </p:sp>
    </p:spTree>
    <p:extLst>
      <p:ext uri="{BB962C8B-B14F-4D97-AF65-F5344CB8AC3E}">
        <p14:creationId xmlns:p14="http://schemas.microsoft.com/office/powerpoint/2010/main" val="940884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6A24AA1-DA9A-4D1F-A32E-A7CAAC1418B6}" type="slidenum">
              <a:rPr lang="tr-TR" smtClean="0"/>
              <a:t>1</a:t>
            </a:fld>
            <a:endParaRPr lang="tr-TR"/>
          </a:p>
        </p:txBody>
      </p:sp>
    </p:spTree>
    <p:extLst>
      <p:ext uri="{BB962C8B-B14F-4D97-AF65-F5344CB8AC3E}">
        <p14:creationId xmlns:p14="http://schemas.microsoft.com/office/powerpoint/2010/main" val="16697277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Simulect</a:t>
            </a:r>
            <a:r>
              <a:rPr lang="tr-TR" dirty="0" smtClean="0"/>
              <a:t>: </a:t>
            </a:r>
            <a:r>
              <a:rPr lang="tr-TR" sz="1200" b="0" i="0" kern="1200" dirty="0" smtClean="0">
                <a:solidFill>
                  <a:schemeClr val="tx1"/>
                </a:solidFill>
                <a:effectLst/>
                <a:latin typeface="+mn-lt"/>
                <a:ea typeface="+mn-ea"/>
                <a:cs typeface="+mn-cs"/>
              </a:rPr>
              <a:t>3034.16 TL </a:t>
            </a:r>
            <a:endParaRPr lang="tr-TR" dirty="0"/>
          </a:p>
        </p:txBody>
      </p:sp>
      <p:sp>
        <p:nvSpPr>
          <p:cNvPr id="4" name="Slayt Numarası Yer Tutucusu 3"/>
          <p:cNvSpPr>
            <a:spLocks noGrp="1"/>
          </p:cNvSpPr>
          <p:nvPr>
            <p:ph type="sldNum" sz="quarter" idx="10"/>
          </p:nvPr>
        </p:nvSpPr>
        <p:spPr/>
        <p:txBody>
          <a:bodyPr/>
          <a:lstStyle/>
          <a:p>
            <a:fld id="{96A24AA1-DA9A-4D1F-A32E-A7CAAC1418B6}" type="slidenum">
              <a:rPr lang="tr-TR" smtClean="0"/>
              <a:t>17</a:t>
            </a:fld>
            <a:endParaRPr lang="tr-TR"/>
          </a:p>
        </p:txBody>
      </p:sp>
    </p:spTree>
    <p:extLst>
      <p:ext uri="{BB962C8B-B14F-4D97-AF65-F5344CB8AC3E}">
        <p14:creationId xmlns:p14="http://schemas.microsoft.com/office/powerpoint/2010/main" val="2806827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Simulect</a:t>
            </a:r>
            <a:r>
              <a:rPr lang="tr-TR" dirty="0" smtClean="0"/>
              <a:t>: </a:t>
            </a:r>
            <a:r>
              <a:rPr lang="tr-TR" sz="1200" b="0" i="0" kern="1200" dirty="0" smtClean="0">
                <a:solidFill>
                  <a:schemeClr val="tx1"/>
                </a:solidFill>
                <a:effectLst/>
                <a:latin typeface="+mn-lt"/>
                <a:ea typeface="+mn-ea"/>
                <a:cs typeface="+mn-cs"/>
              </a:rPr>
              <a:t>3034.16 TL </a:t>
            </a:r>
            <a:endParaRPr lang="tr-TR" dirty="0"/>
          </a:p>
        </p:txBody>
      </p:sp>
      <p:sp>
        <p:nvSpPr>
          <p:cNvPr id="4" name="Slayt Numarası Yer Tutucusu 3"/>
          <p:cNvSpPr>
            <a:spLocks noGrp="1"/>
          </p:cNvSpPr>
          <p:nvPr>
            <p:ph type="sldNum" sz="quarter" idx="10"/>
          </p:nvPr>
        </p:nvSpPr>
        <p:spPr/>
        <p:txBody>
          <a:bodyPr/>
          <a:lstStyle/>
          <a:p>
            <a:fld id="{96A24AA1-DA9A-4D1F-A32E-A7CAAC1418B6}" type="slidenum">
              <a:rPr lang="tr-TR" smtClean="0"/>
              <a:t>18</a:t>
            </a:fld>
            <a:endParaRPr lang="tr-TR"/>
          </a:p>
        </p:txBody>
      </p:sp>
    </p:spTree>
    <p:extLst>
      <p:ext uri="{BB962C8B-B14F-4D97-AF65-F5344CB8AC3E}">
        <p14:creationId xmlns:p14="http://schemas.microsoft.com/office/powerpoint/2010/main" val="17593671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6A24AA1-DA9A-4D1F-A32E-A7CAAC1418B6}" type="slidenum">
              <a:rPr lang="tr-TR" smtClean="0"/>
              <a:t>19</a:t>
            </a:fld>
            <a:endParaRPr lang="tr-TR"/>
          </a:p>
        </p:txBody>
      </p:sp>
    </p:spTree>
    <p:extLst>
      <p:ext uri="{BB962C8B-B14F-4D97-AF65-F5344CB8AC3E}">
        <p14:creationId xmlns:p14="http://schemas.microsoft.com/office/powerpoint/2010/main" val="1544902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6A24AA1-DA9A-4D1F-A32E-A7CAAC1418B6}" type="slidenum">
              <a:rPr lang="tr-TR" smtClean="0"/>
              <a:t>20</a:t>
            </a:fld>
            <a:endParaRPr lang="tr-TR"/>
          </a:p>
        </p:txBody>
      </p:sp>
    </p:spTree>
    <p:extLst>
      <p:ext uri="{BB962C8B-B14F-4D97-AF65-F5344CB8AC3E}">
        <p14:creationId xmlns:p14="http://schemas.microsoft.com/office/powerpoint/2010/main" val="1544902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6A24AA1-DA9A-4D1F-A32E-A7CAAC1418B6}" type="slidenum">
              <a:rPr lang="tr-TR" smtClean="0"/>
              <a:t>2</a:t>
            </a:fld>
            <a:endParaRPr lang="tr-TR"/>
          </a:p>
        </p:txBody>
      </p:sp>
    </p:spTree>
    <p:extLst>
      <p:ext uri="{BB962C8B-B14F-4D97-AF65-F5344CB8AC3E}">
        <p14:creationId xmlns:p14="http://schemas.microsoft.com/office/powerpoint/2010/main" val="970522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https://organ.saglik.gov.tr/0TR/40Iletisim/OrganMerkez.aspx </a:t>
            </a:r>
            <a:endParaRPr lang="tr-TR" dirty="0"/>
          </a:p>
        </p:txBody>
      </p:sp>
      <p:sp>
        <p:nvSpPr>
          <p:cNvPr id="4" name="Slayt Numarası Yer Tutucusu 3"/>
          <p:cNvSpPr>
            <a:spLocks noGrp="1"/>
          </p:cNvSpPr>
          <p:nvPr>
            <p:ph type="sldNum" sz="quarter" idx="10"/>
          </p:nvPr>
        </p:nvSpPr>
        <p:spPr/>
        <p:txBody>
          <a:bodyPr/>
          <a:lstStyle/>
          <a:p>
            <a:fld id="{96A24AA1-DA9A-4D1F-A32E-A7CAAC1418B6}" type="slidenum">
              <a:rPr lang="tr-TR" smtClean="0"/>
              <a:t>3</a:t>
            </a:fld>
            <a:endParaRPr lang="tr-TR"/>
          </a:p>
        </p:txBody>
      </p:sp>
    </p:spTree>
    <p:extLst>
      <p:ext uri="{BB962C8B-B14F-4D97-AF65-F5344CB8AC3E}">
        <p14:creationId xmlns:p14="http://schemas.microsoft.com/office/powerpoint/2010/main" val="708460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6A24AA1-DA9A-4D1F-A32E-A7CAAC1418B6}" type="slidenum">
              <a:rPr lang="tr-TR" smtClean="0"/>
              <a:t>4</a:t>
            </a:fld>
            <a:endParaRPr lang="tr-TR"/>
          </a:p>
        </p:txBody>
      </p:sp>
    </p:spTree>
    <p:extLst>
      <p:ext uri="{BB962C8B-B14F-4D97-AF65-F5344CB8AC3E}">
        <p14:creationId xmlns:p14="http://schemas.microsoft.com/office/powerpoint/2010/main" val="708460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6A24AA1-DA9A-4D1F-A32E-A7CAAC1418B6}" type="slidenum">
              <a:rPr lang="tr-TR" smtClean="0"/>
              <a:t>5</a:t>
            </a:fld>
            <a:endParaRPr lang="tr-TR"/>
          </a:p>
        </p:txBody>
      </p:sp>
    </p:spTree>
    <p:extLst>
      <p:ext uri="{BB962C8B-B14F-4D97-AF65-F5344CB8AC3E}">
        <p14:creationId xmlns:p14="http://schemas.microsoft.com/office/powerpoint/2010/main" val="1465799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6A24AA1-DA9A-4D1F-A32E-A7CAAC1418B6}" type="slidenum">
              <a:rPr lang="tr-TR" smtClean="0"/>
              <a:t>9</a:t>
            </a:fld>
            <a:endParaRPr lang="tr-TR"/>
          </a:p>
        </p:txBody>
      </p:sp>
    </p:spTree>
    <p:extLst>
      <p:ext uri="{BB962C8B-B14F-4D97-AF65-F5344CB8AC3E}">
        <p14:creationId xmlns:p14="http://schemas.microsoft.com/office/powerpoint/2010/main" val="743838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Rapamune</a:t>
            </a:r>
            <a:r>
              <a:rPr lang="tr-TR" dirty="0" smtClean="0"/>
              <a:t> 891 TL</a:t>
            </a:r>
            <a:r>
              <a:rPr lang="tr-TR" baseline="0" dirty="0" smtClean="0"/>
              <a:t> ve eşdeğeri TR de yok.</a:t>
            </a:r>
            <a:endParaRPr lang="tr-TR" dirty="0"/>
          </a:p>
        </p:txBody>
      </p:sp>
      <p:sp>
        <p:nvSpPr>
          <p:cNvPr id="4" name="Slayt Numarası Yer Tutucusu 3"/>
          <p:cNvSpPr>
            <a:spLocks noGrp="1"/>
          </p:cNvSpPr>
          <p:nvPr>
            <p:ph type="sldNum" sz="quarter" idx="10"/>
          </p:nvPr>
        </p:nvSpPr>
        <p:spPr/>
        <p:txBody>
          <a:bodyPr/>
          <a:lstStyle/>
          <a:p>
            <a:fld id="{96A24AA1-DA9A-4D1F-A32E-A7CAAC1418B6}" type="slidenum">
              <a:rPr lang="tr-TR" smtClean="0"/>
              <a:t>13</a:t>
            </a:fld>
            <a:endParaRPr lang="tr-TR"/>
          </a:p>
        </p:txBody>
      </p:sp>
    </p:spTree>
    <p:extLst>
      <p:ext uri="{BB962C8B-B14F-4D97-AF65-F5344CB8AC3E}">
        <p14:creationId xmlns:p14="http://schemas.microsoft.com/office/powerpoint/2010/main" val="1544902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6A24AA1-DA9A-4D1F-A32E-A7CAAC1418B6}" type="slidenum">
              <a:rPr lang="tr-TR" smtClean="0"/>
              <a:t>14</a:t>
            </a:fld>
            <a:endParaRPr lang="tr-TR"/>
          </a:p>
        </p:txBody>
      </p:sp>
    </p:spTree>
    <p:extLst>
      <p:ext uri="{BB962C8B-B14F-4D97-AF65-F5344CB8AC3E}">
        <p14:creationId xmlns:p14="http://schemas.microsoft.com/office/powerpoint/2010/main" val="1544902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Simulect</a:t>
            </a:r>
            <a:r>
              <a:rPr lang="tr-TR" dirty="0" smtClean="0"/>
              <a:t>: </a:t>
            </a:r>
            <a:r>
              <a:rPr lang="tr-TR" sz="1200" b="0" i="0" kern="1200" dirty="0" smtClean="0">
                <a:solidFill>
                  <a:schemeClr val="tx1"/>
                </a:solidFill>
                <a:effectLst/>
                <a:latin typeface="+mn-lt"/>
                <a:ea typeface="+mn-ea"/>
                <a:cs typeface="+mn-cs"/>
              </a:rPr>
              <a:t>3034.16 TL </a:t>
            </a:r>
            <a:endParaRPr lang="tr-TR" dirty="0"/>
          </a:p>
        </p:txBody>
      </p:sp>
      <p:sp>
        <p:nvSpPr>
          <p:cNvPr id="4" name="Slayt Numarası Yer Tutucusu 3"/>
          <p:cNvSpPr>
            <a:spLocks noGrp="1"/>
          </p:cNvSpPr>
          <p:nvPr>
            <p:ph type="sldNum" sz="quarter" idx="10"/>
          </p:nvPr>
        </p:nvSpPr>
        <p:spPr/>
        <p:txBody>
          <a:bodyPr/>
          <a:lstStyle/>
          <a:p>
            <a:fld id="{96A24AA1-DA9A-4D1F-A32E-A7CAAC1418B6}" type="slidenum">
              <a:rPr lang="tr-TR" smtClean="0"/>
              <a:t>15</a:t>
            </a:fld>
            <a:endParaRPr lang="tr-TR"/>
          </a:p>
        </p:txBody>
      </p:sp>
    </p:spTree>
    <p:extLst>
      <p:ext uri="{BB962C8B-B14F-4D97-AF65-F5344CB8AC3E}">
        <p14:creationId xmlns:p14="http://schemas.microsoft.com/office/powerpoint/2010/main" val="2806827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28.03.2019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28.03.2019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28.03.2019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28.03.2019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28.03.2019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28.03.2019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28.03.2019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28.03.2019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28.03.2019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28.03.2019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28.03.2019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28.03.2019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051720" y="23113"/>
            <a:ext cx="5665290" cy="1245648"/>
          </a:xfrm>
        </p:spPr>
        <p:txBody>
          <a:bodyPr>
            <a:normAutofit/>
          </a:bodyPr>
          <a:lstStyle/>
          <a:p>
            <a:r>
              <a:rPr lang="tr-TR" sz="2200" b="1" dirty="0">
                <a:solidFill>
                  <a:srgbClr val="C63508"/>
                </a:solidFill>
                <a:latin typeface="Cambria" panose="02040503050406030204" pitchFamily="18" charset="0"/>
                <a:cs typeface="Times New Roman" panose="02020603050405020304" pitchFamily="18" charset="0"/>
              </a:rPr>
              <a:t>T.C.</a:t>
            </a:r>
            <a:br>
              <a:rPr lang="tr-TR" sz="2200" b="1" dirty="0">
                <a:solidFill>
                  <a:srgbClr val="C63508"/>
                </a:solidFill>
                <a:latin typeface="Cambria" panose="02040503050406030204" pitchFamily="18" charset="0"/>
                <a:cs typeface="Times New Roman" panose="02020603050405020304" pitchFamily="18" charset="0"/>
              </a:rPr>
            </a:br>
            <a:r>
              <a:rPr lang="tr-TR" sz="2200" b="1" dirty="0">
                <a:solidFill>
                  <a:srgbClr val="C63508"/>
                </a:solidFill>
                <a:latin typeface="Cambria" panose="02040503050406030204" pitchFamily="18" charset="0"/>
                <a:cs typeface="Times New Roman" panose="02020603050405020304" pitchFamily="18" charset="0"/>
              </a:rPr>
              <a:t>Sağlık Bakanlığı</a:t>
            </a:r>
            <a:br>
              <a:rPr lang="tr-TR" sz="2200" b="1" dirty="0">
                <a:solidFill>
                  <a:srgbClr val="C63508"/>
                </a:solidFill>
                <a:latin typeface="Cambria" panose="02040503050406030204" pitchFamily="18" charset="0"/>
                <a:cs typeface="Times New Roman" panose="02020603050405020304" pitchFamily="18" charset="0"/>
              </a:rPr>
            </a:br>
            <a:r>
              <a:rPr lang="tr-TR" sz="2200" b="1" dirty="0">
                <a:solidFill>
                  <a:srgbClr val="C63508"/>
                </a:solidFill>
                <a:latin typeface="Cambria" panose="02040503050406030204" pitchFamily="18" charset="0"/>
                <a:cs typeface="Times New Roman" panose="02020603050405020304" pitchFamily="18" charset="0"/>
              </a:rPr>
              <a:t>Teftiş Kurulu Başkanlığı</a:t>
            </a:r>
          </a:p>
        </p:txBody>
      </p:sp>
      <p:pic>
        <p:nvPicPr>
          <p:cNvPr id="4" name="Picture 2" descr="C:\Users\Sevgi.Cetinkaya1\Desktop\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
        <p:nvSpPr>
          <p:cNvPr id="9" name="Alt Başlık 8"/>
          <p:cNvSpPr>
            <a:spLocks noGrp="1"/>
          </p:cNvSpPr>
          <p:nvPr>
            <p:ph type="subTitle" idx="1"/>
          </p:nvPr>
        </p:nvSpPr>
        <p:spPr>
          <a:xfrm>
            <a:off x="1323975" y="2708921"/>
            <a:ext cx="6400800" cy="3456930"/>
          </a:xfrm>
          <a:prstGeom prst="rect">
            <a:avLst/>
          </a:prstGeom>
          <a:solidFill>
            <a:schemeClr val="bg1"/>
          </a:solidFill>
          <a:ln w="3810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latin typeface="Myriad Pro" panose="020B0503030403020204" pitchFamily="34" charset="0"/>
              </a:rPr>
              <a:t> </a:t>
            </a:r>
            <a:r>
              <a:rPr lang="tr-TR" b="1" dirty="0">
                <a:latin typeface="Myriad Pro" panose="020B0503030403020204" pitchFamily="34" charset="0"/>
              </a:rPr>
              <a:t>İÇ KONTROL SİSTEMİ</a:t>
            </a:r>
            <a:endParaRPr lang="tr-TR" sz="2000" b="1" dirty="0">
              <a:latin typeface="Myriad Pro" panose="020B0503030403020204" pitchFamily="34" charset="0"/>
            </a:endParaRPr>
          </a:p>
          <a:p>
            <a:endParaRPr lang="tr-TR" dirty="0"/>
          </a:p>
        </p:txBody>
      </p:sp>
    </p:spTree>
    <p:extLst>
      <p:ext uri="{BB962C8B-B14F-4D97-AF65-F5344CB8AC3E}">
        <p14:creationId xmlns:p14="http://schemas.microsoft.com/office/powerpoint/2010/main" val="32488783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35696" y="836712"/>
            <a:ext cx="6192688" cy="580926"/>
          </a:xfrm>
        </p:spPr>
        <p:txBody>
          <a:bodyPr>
            <a:normAutofit fontScale="90000"/>
          </a:bodyPr>
          <a:lstStyle/>
          <a:p>
            <a:r>
              <a:rPr lang="tr-TR" sz="3200" b="1" dirty="0">
                <a:solidFill>
                  <a:srgbClr val="C00000"/>
                </a:solidFill>
                <a:latin typeface="Times New Roman" panose="02020603050405020304" pitchFamily="18" charset="0"/>
                <a:cs typeface="Times New Roman" panose="02020603050405020304" pitchFamily="18" charset="0"/>
              </a:rPr>
              <a:t>İÇ KONTROLDE FARKLI ÜLKE MODELLERİ</a:t>
            </a:r>
            <a:br>
              <a:rPr lang="tr-TR" sz="3200" b="1" dirty="0">
                <a:solidFill>
                  <a:srgbClr val="C00000"/>
                </a:solidFill>
                <a:latin typeface="Times New Roman" panose="02020603050405020304" pitchFamily="18" charset="0"/>
                <a:cs typeface="Times New Roman" panose="02020603050405020304" pitchFamily="18" charset="0"/>
              </a:rPr>
            </a:br>
            <a:endParaRPr lang="tr-TR" sz="3000" b="1" dirty="0">
              <a:solidFill>
                <a:srgbClr val="C63508"/>
              </a:solidFill>
              <a:effectLst>
                <a:outerShdw blurRad="38100" dist="38100" dir="2700000" algn="tl">
                  <a:srgbClr val="000000">
                    <a:alpha val="43137"/>
                  </a:srgbClr>
                </a:outerShdw>
              </a:effectLst>
              <a:latin typeface="Cambria" panose="02040503050406030204" pitchFamily="18" charset="0"/>
              <a:cs typeface="Times New Roman" panose="02020603050405020304" pitchFamily="18" charset="0"/>
            </a:endParaRPr>
          </a:p>
        </p:txBody>
      </p:sp>
      <p:sp>
        <p:nvSpPr>
          <p:cNvPr id="3" name="İçerik Yer Tutucusu 2"/>
          <p:cNvSpPr>
            <a:spLocks noGrp="1"/>
          </p:cNvSpPr>
          <p:nvPr>
            <p:ph idx="1"/>
          </p:nvPr>
        </p:nvSpPr>
        <p:spPr>
          <a:xfrm>
            <a:off x="457200" y="1600200"/>
            <a:ext cx="4546848" cy="4525963"/>
          </a:xfrm>
        </p:spPr>
        <p:txBody>
          <a:bodyPr>
            <a:normAutofit fontScale="92500" lnSpcReduction="10000"/>
          </a:bodyPr>
          <a:lstStyle/>
          <a:p>
            <a:pPr marL="296888" marR="423796" indent="-285750">
              <a:lnSpc>
                <a:spcPct val="150000"/>
              </a:lnSpc>
            </a:pPr>
            <a:r>
              <a:rPr lang="tr-TR" sz="2800" dirty="0">
                <a:latin typeface="Times New Roman" panose="02020603050405020304" pitchFamily="18" charset="0"/>
                <a:cs typeface="Times New Roman" panose="02020603050405020304" pitchFamily="18" charset="0"/>
              </a:rPr>
              <a:t>COSO Modeli  </a:t>
            </a:r>
          </a:p>
          <a:p>
            <a:pPr marL="296888" marR="423796" indent="-285750">
              <a:lnSpc>
                <a:spcPct val="150000"/>
              </a:lnSpc>
            </a:pPr>
            <a:r>
              <a:rPr lang="tr-TR" sz="2800" dirty="0" err="1">
                <a:latin typeface="Times New Roman" panose="02020603050405020304" pitchFamily="18" charset="0"/>
                <a:cs typeface="Times New Roman" panose="02020603050405020304" pitchFamily="18" charset="0"/>
              </a:rPr>
              <a:t>CoCo</a:t>
            </a:r>
            <a:r>
              <a:rPr lang="tr-TR" sz="2800" dirty="0">
                <a:latin typeface="Times New Roman" panose="02020603050405020304" pitchFamily="18" charset="0"/>
                <a:cs typeface="Times New Roman" panose="02020603050405020304" pitchFamily="18" charset="0"/>
              </a:rPr>
              <a:t>,</a:t>
            </a:r>
          </a:p>
          <a:p>
            <a:pPr marL="296888" marR="4455" indent="-285750">
              <a:lnSpc>
                <a:spcPct val="150000"/>
              </a:lnSpc>
            </a:pPr>
            <a:r>
              <a:rPr lang="tr-TR" sz="2800" dirty="0" err="1">
                <a:latin typeface="Times New Roman" panose="02020603050405020304" pitchFamily="18" charset="0"/>
                <a:cs typeface="Times New Roman" panose="02020603050405020304" pitchFamily="18" charset="0"/>
              </a:rPr>
              <a:t>Turnbull</a:t>
            </a:r>
            <a:r>
              <a:rPr lang="tr-TR" sz="2800" dirty="0">
                <a:latin typeface="Times New Roman" panose="02020603050405020304" pitchFamily="18" charset="0"/>
                <a:cs typeface="Times New Roman" panose="02020603050405020304" pitchFamily="18" charset="0"/>
              </a:rPr>
              <a:t> Report,  </a:t>
            </a:r>
          </a:p>
          <a:p>
            <a:pPr marL="296888" marR="4455" indent="-285750">
              <a:lnSpc>
                <a:spcPct val="150000"/>
              </a:lnSpc>
            </a:pPr>
            <a:r>
              <a:rPr lang="tr-TR" sz="2800" dirty="0" err="1">
                <a:latin typeface="Times New Roman" panose="02020603050405020304" pitchFamily="18" charset="0"/>
                <a:cs typeface="Times New Roman" panose="02020603050405020304" pitchFamily="18" charset="0"/>
              </a:rPr>
              <a:t>King</a:t>
            </a:r>
            <a:r>
              <a:rPr lang="tr-TR" sz="2800" dirty="0">
                <a:latin typeface="Times New Roman" panose="02020603050405020304" pitchFamily="18" charset="0"/>
                <a:cs typeface="Times New Roman" panose="02020603050405020304" pitchFamily="18" charset="0"/>
              </a:rPr>
              <a:t> Report,  </a:t>
            </a:r>
          </a:p>
          <a:p>
            <a:pPr marL="296888" marR="4455" indent="-285750">
              <a:lnSpc>
                <a:spcPct val="150000"/>
              </a:lnSpc>
            </a:pPr>
            <a:r>
              <a:rPr lang="tr-TR" sz="2800" dirty="0" err="1">
                <a:latin typeface="Times New Roman" panose="02020603050405020304" pitchFamily="18" charset="0"/>
                <a:cs typeface="Times New Roman" panose="02020603050405020304" pitchFamily="18" charset="0"/>
              </a:rPr>
              <a:t>Vienot</a:t>
            </a:r>
            <a:r>
              <a:rPr lang="tr-TR" sz="2800" dirty="0">
                <a:latin typeface="Times New Roman" panose="02020603050405020304" pitchFamily="18" charset="0"/>
                <a:cs typeface="Times New Roman" panose="02020603050405020304" pitchFamily="18" charset="0"/>
              </a:rPr>
              <a:t> Report,  </a:t>
            </a:r>
          </a:p>
          <a:p>
            <a:pPr marL="296888" marR="4455" indent="-285750">
              <a:lnSpc>
                <a:spcPct val="150000"/>
              </a:lnSpc>
            </a:pPr>
            <a:r>
              <a:rPr lang="tr-TR" sz="2800" dirty="0" err="1">
                <a:latin typeface="Times New Roman" panose="02020603050405020304" pitchFamily="18" charset="0"/>
                <a:cs typeface="Times New Roman" panose="02020603050405020304" pitchFamily="18" charset="0"/>
              </a:rPr>
              <a:t>Kontrag</a:t>
            </a:r>
            <a:endParaRPr lang="tr-TR" sz="2800" dirty="0">
              <a:latin typeface="Times New Roman" panose="02020603050405020304" pitchFamily="18" charset="0"/>
              <a:cs typeface="Times New Roman" panose="02020603050405020304" pitchFamily="18" charset="0"/>
            </a:endParaRPr>
          </a:p>
          <a:p>
            <a:pPr marL="296888" indent="-285750">
              <a:lnSpc>
                <a:spcPct val="150000"/>
              </a:lnSpc>
            </a:pPr>
            <a:r>
              <a:rPr lang="tr-TR" sz="2800" dirty="0" err="1">
                <a:latin typeface="Times New Roman" panose="02020603050405020304" pitchFamily="18" charset="0"/>
                <a:cs typeface="Times New Roman" panose="02020603050405020304" pitchFamily="18" charset="0"/>
              </a:rPr>
              <a:t>Intosai</a:t>
            </a:r>
            <a:endParaRPr lang="tr-TR" sz="2800" dirty="0">
              <a:latin typeface="Times New Roman" panose="02020603050405020304" pitchFamily="18" charset="0"/>
              <a:cs typeface="Times New Roman" panose="02020603050405020304" pitchFamily="18" charset="0"/>
            </a:endParaRPr>
          </a:p>
        </p:txBody>
      </p:sp>
      <p:pic>
        <p:nvPicPr>
          <p:cNvPr id="8" name="Picture 2" descr="C:\Users\Sevgi.Cetinkaya1\Desktop\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
        <p:nvSpPr>
          <p:cNvPr id="6" name="object 2"/>
          <p:cNvSpPr/>
          <p:nvPr/>
        </p:nvSpPr>
        <p:spPr>
          <a:xfrm>
            <a:off x="6948265" y="1164444"/>
            <a:ext cx="1584175" cy="2123708"/>
          </a:xfrm>
          <a:prstGeom prst="rect">
            <a:avLst/>
          </a:prstGeom>
          <a:blipFill>
            <a:blip r:embed="rId3" cstate="print"/>
            <a:stretch>
              <a:fillRect/>
            </a:stretch>
          </a:blipFill>
        </p:spPr>
        <p:txBody>
          <a:bodyPr wrap="square" lIns="0" tIns="0" rIns="0" bIns="0" rtlCol="0"/>
          <a:lstStyle/>
          <a:p>
            <a:endParaRPr sz="1984"/>
          </a:p>
        </p:txBody>
      </p:sp>
    </p:spTree>
    <p:extLst>
      <p:ext uri="{BB962C8B-B14F-4D97-AF65-F5344CB8AC3E}">
        <p14:creationId xmlns:p14="http://schemas.microsoft.com/office/powerpoint/2010/main" val="3951629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620688"/>
            <a:ext cx="8229600" cy="979512"/>
          </a:xfrm>
        </p:spPr>
        <p:txBody>
          <a:bodyPr>
            <a:normAutofit fontScale="90000"/>
          </a:bodyPr>
          <a:lstStyle/>
          <a:p>
            <a:r>
              <a:rPr lang="tr-TR" sz="3600" b="1" dirty="0">
                <a:solidFill>
                  <a:srgbClr val="C00000"/>
                </a:solidFill>
                <a:latin typeface="Times New Roman" panose="02020603050405020304" pitchFamily="18" charset="0"/>
                <a:cs typeface="Times New Roman" panose="02020603050405020304" pitchFamily="18" charset="0"/>
              </a:rPr>
              <a:t>İÇ KONTROL SİSTEMİ MEVZUATI</a:t>
            </a:r>
            <a:r>
              <a:rPr lang="tr-TR" b="1" dirty="0">
                <a:solidFill>
                  <a:srgbClr val="C00000"/>
                </a:solidFill>
                <a:latin typeface="Times New Roman" panose="02020603050405020304" pitchFamily="18" charset="0"/>
                <a:cs typeface="Times New Roman" panose="02020603050405020304" pitchFamily="18" charset="0"/>
              </a:rPr>
              <a:t/>
            </a:r>
            <a:br>
              <a:rPr lang="tr-TR" b="1" dirty="0">
                <a:solidFill>
                  <a:srgbClr val="C00000"/>
                </a:solidFill>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a:xfrm>
            <a:off x="457200" y="1268760"/>
            <a:ext cx="8229600" cy="4857403"/>
          </a:xfrm>
        </p:spPr>
        <p:txBody>
          <a:bodyPr>
            <a:normAutofit fontScale="32500" lnSpcReduction="20000"/>
          </a:bodyPr>
          <a:lstStyle/>
          <a:p>
            <a:r>
              <a:rPr lang="tr-TR" sz="7000" dirty="0" smtClean="0">
                <a:latin typeface="Times New Roman" panose="02020603050405020304" pitchFamily="18" charset="0"/>
                <a:cs typeface="Times New Roman" panose="02020603050405020304" pitchFamily="18" charset="0"/>
              </a:rPr>
              <a:t>5018 sayılı Kamu Mali Yönetim ve Kontrol Kanunu </a:t>
            </a:r>
            <a:r>
              <a:rPr lang="tr-TR" sz="7000" u="sng" dirty="0" smtClean="0">
                <a:latin typeface="Times New Roman" panose="02020603050405020304" pitchFamily="18" charset="0"/>
                <a:cs typeface="Times New Roman" panose="02020603050405020304" pitchFamily="18" charset="0"/>
              </a:rPr>
              <a:t>10.12.2003</a:t>
            </a:r>
          </a:p>
          <a:p>
            <a:r>
              <a:rPr lang="tr-TR" sz="7000" dirty="0" smtClean="0">
                <a:latin typeface="Times New Roman" panose="02020603050405020304" pitchFamily="18" charset="0"/>
                <a:cs typeface="Times New Roman" panose="02020603050405020304" pitchFamily="18" charset="0"/>
              </a:rPr>
              <a:t>İç Kontrol ve Ön Mali Kontrole İlişkin Usul ve Esaslar </a:t>
            </a:r>
            <a:r>
              <a:rPr lang="tr-TR" sz="7000" u="sng" dirty="0" smtClean="0">
                <a:latin typeface="Times New Roman" panose="02020603050405020304" pitchFamily="18" charset="0"/>
                <a:cs typeface="Times New Roman" panose="02020603050405020304" pitchFamily="18" charset="0"/>
              </a:rPr>
              <a:t>31.12.2005</a:t>
            </a:r>
          </a:p>
          <a:p>
            <a:r>
              <a:rPr lang="tr-TR" sz="7000" dirty="0" smtClean="0">
                <a:latin typeface="Times New Roman" panose="02020603050405020304" pitchFamily="18" charset="0"/>
                <a:cs typeface="Times New Roman" panose="02020603050405020304" pitchFamily="18" charset="0"/>
              </a:rPr>
              <a:t>Kamu İç Kontrol Standartları Tebliğ </a:t>
            </a:r>
            <a:r>
              <a:rPr lang="tr-TR" sz="7000" u="sng" dirty="0" smtClean="0">
                <a:latin typeface="Times New Roman" panose="02020603050405020304" pitchFamily="18" charset="0"/>
                <a:cs typeface="Times New Roman" panose="02020603050405020304" pitchFamily="18" charset="0"/>
              </a:rPr>
              <a:t>26.12.2007</a:t>
            </a:r>
          </a:p>
          <a:p>
            <a:r>
              <a:rPr lang="tr-TR" sz="7000" dirty="0" smtClean="0">
                <a:latin typeface="Times New Roman" panose="02020603050405020304" pitchFamily="18" charset="0"/>
                <a:cs typeface="Times New Roman" panose="02020603050405020304" pitchFamily="18" charset="0"/>
              </a:rPr>
              <a:t>Kamu İç Kontrol Standartlarına Uyum Eylem Planı Rehberi </a:t>
            </a:r>
            <a:r>
              <a:rPr lang="tr-TR" sz="7000" u="sng" dirty="0" smtClean="0">
                <a:latin typeface="Times New Roman" panose="02020603050405020304" pitchFamily="18" charset="0"/>
                <a:cs typeface="Times New Roman" panose="02020603050405020304" pitchFamily="18" charset="0"/>
              </a:rPr>
              <a:t>04.02.2009</a:t>
            </a:r>
          </a:p>
          <a:p>
            <a:r>
              <a:rPr lang="tr-TR" sz="7000" dirty="0" smtClean="0">
                <a:latin typeface="Times New Roman" panose="02020603050405020304" pitchFamily="18" charset="0"/>
                <a:cs typeface="Times New Roman" panose="02020603050405020304" pitchFamily="18" charset="0"/>
              </a:rPr>
              <a:t>Maliye Bakanlığı Kamu İç Kontrol Standartlarına Uyum Genelgesi </a:t>
            </a:r>
            <a:r>
              <a:rPr lang="tr-TR" sz="7000" u="sng" dirty="0" smtClean="0">
                <a:latin typeface="Times New Roman" panose="02020603050405020304" pitchFamily="18" charset="0"/>
                <a:cs typeface="Times New Roman" panose="02020603050405020304" pitchFamily="18" charset="0"/>
              </a:rPr>
              <a:t>02.12.2013</a:t>
            </a:r>
          </a:p>
          <a:p>
            <a:r>
              <a:rPr lang="tr-TR" sz="7000" dirty="0" smtClean="0">
                <a:latin typeface="Times New Roman" panose="02020603050405020304" pitchFamily="18" charset="0"/>
                <a:cs typeface="Times New Roman" panose="02020603050405020304" pitchFamily="18" charset="0"/>
              </a:rPr>
              <a:t>Kamu İç Kontrol Rehberi  </a:t>
            </a:r>
            <a:r>
              <a:rPr lang="tr-TR" sz="7000" u="sng" dirty="0" smtClean="0">
                <a:latin typeface="Times New Roman" panose="02020603050405020304" pitchFamily="18" charset="0"/>
                <a:cs typeface="Times New Roman" panose="02020603050405020304" pitchFamily="18" charset="0"/>
              </a:rPr>
              <a:t>07.02.2014</a:t>
            </a:r>
          </a:p>
          <a:p>
            <a:endParaRPr lang="tr-TR" u="sng" dirty="0"/>
          </a:p>
          <a:p>
            <a:endParaRPr lang="tr-TR" u="sng" dirty="0" smtClean="0"/>
          </a:p>
          <a:p>
            <a:endParaRPr lang="tr-TR" u="sng" dirty="0"/>
          </a:p>
          <a:p>
            <a:endParaRPr lang="tr-TR" dirty="0">
              <a:latin typeface="Times New Roman" panose="02020603050405020304" pitchFamily="18" charset="0"/>
              <a:cs typeface="Times New Roman" panose="02020603050405020304" pitchFamily="18" charset="0"/>
            </a:endParaRPr>
          </a:p>
          <a:p>
            <a:endParaRPr lang="tr-TR" dirty="0"/>
          </a:p>
          <a:p>
            <a:endParaRPr lang="tr-TR" dirty="0"/>
          </a:p>
          <a:p>
            <a:endParaRPr lang="tr-TR" u="sng" dirty="0"/>
          </a:p>
          <a:p>
            <a:endParaRPr lang="tr-TR" dirty="0"/>
          </a:p>
          <a:p>
            <a:r>
              <a:rPr lang="tr-TR" dirty="0" smtClean="0">
                <a:solidFill>
                  <a:schemeClr val="bg1"/>
                </a:solidFill>
              </a:rPr>
              <a:t>.12.2003</a:t>
            </a:r>
            <a:endParaRPr lang="tr-TR" dirty="0">
              <a:solidFill>
                <a:schemeClr val="bg1"/>
              </a:solidFill>
            </a:endParaRPr>
          </a:p>
          <a:p>
            <a:endParaRPr lang="tr-TR" dirty="0"/>
          </a:p>
          <a:p>
            <a:endParaRPr lang="tr-TR" dirty="0"/>
          </a:p>
        </p:txBody>
      </p:sp>
    </p:spTree>
    <p:extLst>
      <p:ext uri="{BB962C8B-B14F-4D97-AF65-F5344CB8AC3E}">
        <p14:creationId xmlns:p14="http://schemas.microsoft.com/office/powerpoint/2010/main" val="130498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35696" y="548680"/>
            <a:ext cx="6192688" cy="868958"/>
          </a:xfrm>
        </p:spPr>
        <p:txBody>
          <a:bodyPr>
            <a:normAutofit/>
          </a:bodyPr>
          <a:lstStyle/>
          <a:p>
            <a:r>
              <a:rPr lang="tr-TR" sz="3200" dirty="0">
                <a:solidFill>
                  <a:srgbClr val="C00000"/>
                </a:solidFill>
                <a:latin typeface="Times New Roman" panose="02020603050405020304" pitchFamily="18" charset="0"/>
                <a:cs typeface="Times New Roman" panose="02020603050405020304" pitchFamily="18" charset="0"/>
              </a:rPr>
              <a:t>İÇ KONTROLÜN TANIMI</a:t>
            </a:r>
            <a:endParaRPr lang="tr-TR" sz="3000" b="1" dirty="0">
              <a:solidFill>
                <a:srgbClr val="C63508"/>
              </a:solidFill>
              <a:effectLst>
                <a:outerShdw blurRad="38100" dist="38100" dir="2700000" algn="tl">
                  <a:srgbClr val="000000">
                    <a:alpha val="43137"/>
                  </a:srgbClr>
                </a:outerShdw>
              </a:effectLst>
              <a:latin typeface="Cambria" panose="02040503050406030204" pitchFamily="18" charset="0"/>
              <a:cs typeface="Times New Roman" panose="02020603050405020304" pitchFamily="18" charset="0"/>
            </a:endParaRPr>
          </a:p>
        </p:txBody>
      </p:sp>
      <p:sp>
        <p:nvSpPr>
          <p:cNvPr id="3" name="İçerik Yer Tutucusu 2"/>
          <p:cNvSpPr>
            <a:spLocks noGrp="1"/>
          </p:cNvSpPr>
          <p:nvPr>
            <p:ph idx="1"/>
          </p:nvPr>
        </p:nvSpPr>
        <p:spPr>
          <a:xfrm>
            <a:off x="457200" y="1600200"/>
            <a:ext cx="7067128" cy="4525963"/>
          </a:xfrm>
        </p:spPr>
        <p:txBody>
          <a:bodyPr>
            <a:normAutofit fontScale="77500" lnSpcReduction="20000"/>
          </a:bodyPr>
          <a:lstStyle/>
          <a:p>
            <a:pPr marL="11138">
              <a:lnSpc>
                <a:spcPct val="150000"/>
              </a:lnSpc>
              <a:tabLst>
                <a:tab pos="5656383" algn="l"/>
              </a:tabLst>
            </a:pPr>
            <a:r>
              <a:rPr lang="tr-TR" sz="2800" b="1" dirty="0"/>
              <a:t>5018 </a:t>
            </a:r>
            <a:r>
              <a:rPr lang="tr-TR" sz="2800" b="1" dirty="0" err="1"/>
              <a:t>nolu</a:t>
            </a:r>
            <a:r>
              <a:rPr lang="tr-TR" sz="2800" b="1" dirty="0"/>
              <a:t> Kamu Malî Yönetimi ve Kontrol Kanunu </a:t>
            </a:r>
          </a:p>
          <a:p>
            <a:pPr marL="11138">
              <a:lnSpc>
                <a:spcPct val="150000"/>
              </a:lnSpc>
              <a:tabLst>
                <a:tab pos="5656383" algn="l"/>
              </a:tabLst>
            </a:pPr>
            <a:r>
              <a:rPr lang="tr-TR" sz="2800" b="1" dirty="0">
                <a:latin typeface="Times New Roman" panose="02020603050405020304" pitchFamily="18" charset="0"/>
                <a:cs typeface="Times New Roman" panose="02020603050405020304" pitchFamily="18" charset="0"/>
              </a:rPr>
              <a:t>Madde 55- </a:t>
            </a:r>
            <a:r>
              <a:rPr lang="tr-TR" sz="2800" dirty="0">
                <a:latin typeface="Times New Roman" panose="02020603050405020304" pitchFamily="18" charset="0"/>
                <a:cs typeface="Times New Roman" panose="02020603050405020304" pitchFamily="18" charset="0"/>
              </a:rPr>
              <a:t>İç kontrol; idarenin  amaçlarına, belirlenmiş politikalara ve mevzuata uygun olarak faaliyetlerin etkili, ekonomik ve verimli bir şekilde yürütülmesini, varlık ve kaynakların korunmasını, muhasebe kayıtlarının doğru ve tam olarak tutulmasını, malî bilgi ve yönetim bilgisinin zamanında ve güvenilir olarak üretilmesini sağlamak üzere idare tarafından oluşturulan organizasyon, yöntem ve süreçle iç denetimi kapsayan malî ve diğer kontroller bütünüdür.</a:t>
            </a:r>
          </a:p>
        </p:txBody>
      </p:sp>
      <p:pic>
        <p:nvPicPr>
          <p:cNvPr id="8" name="Picture 2" descr="C:\Users\Sevgi.Cetinkaya1\Desktop\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201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35696" y="548680"/>
            <a:ext cx="6192688" cy="868958"/>
          </a:xfrm>
        </p:spPr>
        <p:txBody>
          <a:bodyPr>
            <a:normAutofit/>
          </a:bodyPr>
          <a:lstStyle/>
          <a:p>
            <a:r>
              <a:rPr lang="tr-TR" sz="3200" dirty="0">
                <a:solidFill>
                  <a:srgbClr val="C00000"/>
                </a:solidFill>
                <a:latin typeface="Times New Roman" panose="02020603050405020304" pitchFamily="18" charset="0"/>
                <a:cs typeface="Times New Roman" panose="02020603050405020304" pitchFamily="18" charset="0"/>
              </a:rPr>
              <a:t>İÇ KONTROLÜN AMACI</a:t>
            </a:r>
            <a:endParaRPr lang="tr-TR" sz="3000" b="1" dirty="0">
              <a:solidFill>
                <a:srgbClr val="C63508"/>
              </a:solidFill>
              <a:effectLst>
                <a:outerShdw blurRad="38100" dist="38100" dir="2700000" algn="tl">
                  <a:srgbClr val="000000">
                    <a:alpha val="43137"/>
                  </a:srgbClr>
                </a:outerShdw>
              </a:effectLst>
              <a:latin typeface="Cambria" panose="02040503050406030204" pitchFamily="18" charset="0"/>
              <a:cs typeface="Times New Roman" panose="02020603050405020304" pitchFamily="18" charset="0"/>
            </a:endParaRPr>
          </a:p>
        </p:txBody>
      </p:sp>
      <p:sp>
        <p:nvSpPr>
          <p:cNvPr id="3" name="İçerik Yer Tutucusu 2"/>
          <p:cNvSpPr>
            <a:spLocks noGrp="1"/>
          </p:cNvSpPr>
          <p:nvPr>
            <p:ph idx="1"/>
          </p:nvPr>
        </p:nvSpPr>
        <p:spPr>
          <a:xfrm>
            <a:off x="457200" y="1600200"/>
            <a:ext cx="7571184" cy="4525963"/>
          </a:xfrm>
        </p:spPr>
        <p:txBody>
          <a:bodyPr>
            <a:normAutofit fontScale="55000" lnSpcReduction="20000"/>
          </a:bodyPr>
          <a:lstStyle/>
          <a:p>
            <a:pPr marL="11138">
              <a:lnSpc>
                <a:spcPct val="150000"/>
              </a:lnSpc>
              <a:tabLst>
                <a:tab pos="5656383" algn="l"/>
              </a:tabLst>
            </a:pPr>
            <a:r>
              <a:rPr lang="tr-TR" sz="2800" b="1" dirty="0"/>
              <a:t>5018 </a:t>
            </a:r>
            <a:r>
              <a:rPr lang="tr-TR" sz="2800" b="1" dirty="0" err="1"/>
              <a:t>nolu</a:t>
            </a:r>
            <a:r>
              <a:rPr lang="tr-TR" sz="2800" b="1" dirty="0"/>
              <a:t> Kamu Malî Yönetimi ve Kontrol Kanunu </a:t>
            </a:r>
          </a:p>
          <a:p>
            <a:pPr marL="11138">
              <a:lnSpc>
                <a:spcPct val="150000"/>
              </a:lnSpc>
              <a:tabLst>
                <a:tab pos="5656383" algn="l"/>
              </a:tabLst>
            </a:pPr>
            <a:r>
              <a:rPr lang="tr-TR" sz="2800" b="1" dirty="0">
                <a:latin typeface="Times New Roman" panose="02020603050405020304" pitchFamily="18" charset="0"/>
                <a:cs typeface="Times New Roman" panose="02020603050405020304" pitchFamily="18" charset="0"/>
              </a:rPr>
              <a:t>Madde 56- </a:t>
            </a:r>
            <a:r>
              <a:rPr lang="tr-TR" sz="2800" dirty="0">
                <a:latin typeface="Times New Roman" panose="02020603050405020304" pitchFamily="18" charset="0"/>
                <a:cs typeface="Times New Roman" panose="02020603050405020304" pitchFamily="18" charset="0"/>
              </a:rPr>
              <a:t>İç kontrolün amacı;</a:t>
            </a:r>
          </a:p>
          <a:p>
            <a:pPr marL="11138">
              <a:lnSpc>
                <a:spcPct val="150000"/>
              </a:lnSpc>
              <a:tabLst>
                <a:tab pos="5656383" algn="l"/>
              </a:tabLst>
            </a:pPr>
            <a:r>
              <a:rPr lang="tr-TR" sz="2800" dirty="0">
                <a:latin typeface="Times New Roman" panose="02020603050405020304" pitchFamily="18" charset="0"/>
                <a:cs typeface="Times New Roman" panose="02020603050405020304" pitchFamily="18" charset="0"/>
              </a:rPr>
              <a:t>a) Kamu gelir, gider, varlık ve yükümlülüklerinin etkili, ekonomik ve verimli bir şekilde</a:t>
            </a:r>
          </a:p>
          <a:p>
            <a:pPr marL="11138">
              <a:lnSpc>
                <a:spcPct val="150000"/>
              </a:lnSpc>
              <a:tabLst>
                <a:tab pos="5656383" algn="l"/>
              </a:tabLst>
            </a:pPr>
            <a:r>
              <a:rPr lang="tr-TR" sz="2800" dirty="0">
                <a:latin typeface="Times New Roman" panose="02020603050405020304" pitchFamily="18" charset="0"/>
                <a:cs typeface="Times New Roman" panose="02020603050405020304" pitchFamily="18" charset="0"/>
              </a:rPr>
              <a:t>yönetilmesini,</a:t>
            </a:r>
          </a:p>
          <a:p>
            <a:pPr marL="11138">
              <a:lnSpc>
                <a:spcPct val="150000"/>
              </a:lnSpc>
              <a:tabLst>
                <a:tab pos="5656383" algn="l"/>
              </a:tabLst>
            </a:pPr>
            <a:r>
              <a:rPr lang="tr-TR" sz="2800" dirty="0">
                <a:latin typeface="Times New Roman" panose="02020603050405020304" pitchFamily="18" charset="0"/>
                <a:cs typeface="Times New Roman" panose="02020603050405020304" pitchFamily="18" charset="0"/>
              </a:rPr>
              <a:t>b) Kamu idarelerinin kanunlara ve diğer düzenlemelere uygun olarak faaliyet</a:t>
            </a:r>
          </a:p>
          <a:p>
            <a:pPr marL="11138">
              <a:lnSpc>
                <a:spcPct val="150000"/>
              </a:lnSpc>
              <a:tabLst>
                <a:tab pos="5656383" algn="l"/>
              </a:tabLst>
            </a:pPr>
            <a:r>
              <a:rPr lang="tr-TR" sz="2800" dirty="0">
                <a:latin typeface="Times New Roman" panose="02020603050405020304" pitchFamily="18" charset="0"/>
                <a:cs typeface="Times New Roman" panose="02020603050405020304" pitchFamily="18" charset="0"/>
              </a:rPr>
              <a:t>göstermesini,</a:t>
            </a:r>
          </a:p>
          <a:p>
            <a:pPr marL="11138">
              <a:lnSpc>
                <a:spcPct val="150000"/>
              </a:lnSpc>
              <a:tabLst>
                <a:tab pos="5656383" algn="l"/>
              </a:tabLst>
            </a:pPr>
            <a:r>
              <a:rPr lang="tr-TR" sz="2800" dirty="0">
                <a:latin typeface="Times New Roman" panose="02020603050405020304" pitchFamily="18" charset="0"/>
                <a:cs typeface="Times New Roman" panose="02020603050405020304" pitchFamily="18" charset="0"/>
              </a:rPr>
              <a:t>c) Her türlü malî karar ve işlemlerde usulsüzlük ve yolsuzluğun önlenmesini,</a:t>
            </a:r>
          </a:p>
          <a:p>
            <a:pPr marL="11138">
              <a:lnSpc>
                <a:spcPct val="150000"/>
              </a:lnSpc>
              <a:tabLst>
                <a:tab pos="5656383" algn="l"/>
              </a:tabLst>
            </a:pPr>
            <a:r>
              <a:rPr lang="tr-TR" sz="2800" dirty="0">
                <a:latin typeface="Times New Roman" panose="02020603050405020304" pitchFamily="18" charset="0"/>
                <a:cs typeface="Times New Roman" panose="02020603050405020304" pitchFamily="18" charset="0"/>
              </a:rPr>
              <a:t>d) Karar oluşturmak ve izlemek için düzenli, zamanında ve güvenilir rapor ve bilgi</a:t>
            </a:r>
          </a:p>
          <a:p>
            <a:pPr marL="11138">
              <a:lnSpc>
                <a:spcPct val="150000"/>
              </a:lnSpc>
              <a:tabLst>
                <a:tab pos="5656383" algn="l"/>
              </a:tabLst>
            </a:pPr>
            <a:r>
              <a:rPr lang="tr-TR" sz="2800" dirty="0">
                <a:latin typeface="Times New Roman" panose="02020603050405020304" pitchFamily="18" charset="0"/>
                <a:cs typeface="Times New Roman" panose="02020603050405020304" pitchFamily="18" charset="0"/>
              </a:rPr>
              <a:t>edinilmesini,</a:t>
            </a:r>
          </a:p>
          <a:p>
            <a:pPr marL="11138">
              <a:lnSpc>
                <a:spcPct val="150000"/>
              </a:lnSpc>
              <a:tabLst>
                <a:tab pos="5656383" algn="l"/>
              </a:tabLst>
            </a:pPr>
            <a:r>
              <a:rPr lang="tr-TR" sz="2800" dirty="0">
                <a:latin typeface="Times New Roman" panose="02020603050405020304" pitchFamily="18" charset="0"/>
                <a:cs typeface="Times New Roman" panose="02020603050405020304" pitchFamily="18" charset="0"/>
              </a:rPr>
              <a:t>e) (Değişik: 22/12/2005-5436/10 </a:t>
            </a:r>
            <a:r>
              <a:rPr lang="tr-TR" sz="2800" dirty="0" err="1">
                <a:latin typeface="Times New Roman" panose="02020603050405020304" pitchFamily="18" charset="0"/>
                <a:cs typeface="Times New Roman" panose="02020603050405020304" pitchFamily="18" charset="0"/>
              </a:rPr>
              <a:t>md.</a:t>
            </a:r>
            <a:r>
              <a:rPr lang="tr-TR" sz="2800" dirty="0">
                <a:latin typeface="Times New Roman" panose="02020603050405020304" pitchFamily="18" charset="0"/>
                <a:cs typeface="Times New Roman" panose="02020603050405020304" pitchFamily="18" charset="0"/>
              </a:rPr>
              <a:t>) Varlıkların kötüye kullanılması ve israfını</a:t>
            </a:r>
          </a:p>
          <a:p>
            <a:pPr marL="11138">
              <a:lnSpc>
                <a:spcPct val="150000"/>
              </a:lnSpc>
              <a:tabLst>
                <a:tab pos="5656383" algn="l"/>
              </a:tabLst>
            </a:pPr>
            <a:r>
              <a:rPr lang="tr-TR" sz="2800" dirty="0">
                <a:latin typeface="Times New Roman" panose="02020603050405020304" pitchFamily="18" charset="0"/>
                <a:cs typeface="Times New Roman" panose="02020603050405020304" pitchFamily="18" charset="0"/>
              </a:rPr>
              <a:t>önlemek ve kayıplara karşı korunmasını,</a:t>
            </a:r>
          </a:p>
          <a:p>
            <a:pPr marL="11138">
              <a:lnSpc>
                <a:spcPct val="150000"/>
              </a:lnSpc>
              <a:tabLst>
                <a:tab pos="5656383" algn="l"/>
              </a:tabLst>
            </a:pPr>
            <a:r>
              <a:rPr lang="tr-TR" sz="2800" dirty="0">
                <a:latin typeface="Times New Roman" panose="02020603050405020304" pitchFamily="18" charset="0"/>
                <a:cs typeface="Times New Roman" panose="02020603050405020304" pitchFamily="18" charset="0"/>
              </a:rPr>
              <a:t>sağlamaktır. </a:t>
            </a:r>
          </a:p>
          <a:p>
            <a:pPr marL="0" indent="0" algn="just" fontAlgn="base">
              <a:buNone/>
            </a:pPr>
            <a:endParaRPr lang="tr-TR" sz="2600" dirty="0" smtClean="0">
              <a:latin typeface="Times New Roman" panose="02020603050405020304" pitchFamily="18" charset="0"/>
              <a:cs typeface="Times New Roman" panose="02020603050405020304" pitchFamily="18" charset="0"/>
            </a:endParaRPr>
          </a:p>
        </p:txBody>
      </p:sp>
      <p:pic>
        <p:nvPicPr>
          <p:cNvPr id="8" name="Picture 2" descr="C:\Users\Sevgi.Cetinkaya1\Desktop\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95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35696" y="548680"/>
            <a:ext cx="6192688" cy="868958"/>
          </a:xfrm>
        </p:spPr>
        <p:txBody>
          <a:bodyPr>
            <a:normAutofit fontScale="90000"/>
          </a:bodyPr>
          <a:lstStyle/>
          <a:p>
            <a:r>
              <a:rPr lang="tr-TR" sz="3200" dirty="0">
                <a:solidFill>
                  <a:srgbClr val="C00000"/>
                </a:solidFill>
                <a:latin typeface="Times New Roman" panose="02020603050405020304" pitchFamily="18" charset="0"/>
                <a:cs typeface="Times New Roman" panose="02020603050405020304" pitchFamily="18" charset="0"/>
              </a:rPr>
              <a:t>İÇ KONTROLÜN YAPISI VE İŞLEYİŞİ</a:t>
            </a:r>
            <a:endParaRPr lang="tr-TR" sz="3000" b="1" dirty="0">
              <a:solidFill>
                <a:srgbClr val="C63508"/>
              </a:solidFill>
              <a:effectLst>
                <a:outerShdw blurRad="38100" dist="38100" dir="2700000" algn="tl">
                  <a:srgbClr val="000000">
                    <a:alpha val="43137"/>
                  </a:srgbClr>
                </a:outerShdw>
              </a:effectLst>
              <a:latin typeface="Cambria" panose="02040503050406030204" pitchFamily="18" charset="0"/>
              <a:cs typeface="Times New Roman" panose="02020603050405020304" pitchFamily="18" charset="0"/>
            </a:endParaRPr>
          </a:p>
        </p:txBody>
      </p:sp>
      <p:sp>
        <p:nvSpPr>
          <p:cNvPr id="3" name="İçerik Yer Tutucusu 2"/>
          <p:cNvSpPr>
            <a:spLocks noGrp="1"/>
          </p:cNvSpPr>
          <p:nvPr>
            <p:ph idx="1"/>
          </p:nvPr>
        </p:nvSpPr>
        <p:spPr>
          <a:xfrm>
            <a:off x="457200" y="1600200"/>
            <a:ext cx="7859216" cy="4525963"/>
          </a:xfrm>
        </p:spPr>
        <p:txBody>
          <a:bodyPr>
            <a:normAutofit fontScale="62500" lnSpcReduction="20000"/>
          </a:bodyPr>
          <a:lstStyle/>
          <a:p>
            <a:pPr marL="11138">
              <a:lnSpc>
                <a:spcPct val="150000"/>
              </a:lnSpc>
              <a:tabLst>
                <a:tab pos="5656383" algn="l"/>
              </a:tabLst>
            </a:pPr>
            <a:r>
              <a:rPr lang="tr-TR" sz="2800" b="1" dirty="0"/>
              <a:t>5018 </a:t>
            </a:r>
            <a:r>
              <a:rPr lang="tr-TR" sz="2800" b="1" dirty="0" err="1"/>
              <a:t>nolu</a:t>
            </a:r>
            <a:r>
              <a:rPr lang="tr-TR" sz="2800" b="1" dirty="0"/>
              <a:t> Kamu Malî Yönetimi ve Kontrol Kanunu </a:t>
            </a:r>
          </a:p>
          <a:p>
            <a:pPr marL="11138">
              <a:lnSpc>
                <a:spcPct val="150000"/>
              </a:lnSpc>
              <a:tabLst>
                <a:tab pos="5656383" algn="l"/>
              </a:tabLst>
            </a:pPr>
            <a:r>
              <a:rPr lang="tr-TR" sz="2800" b="1" dirty="0">
                <a:latin typeface="Times New Roman" panose="02020603050405020304" pitchFamily="18" charset="0"/>
                <a:cs typeface="Times New Roman" panose="02020603050405020304" pitchFamily="18" charset="0"/>
              </a:rPr>
              <a:t>Madde 57-</a:t>
            </a:r>
            <a:r>
              <a:rPr lang="tr-TR" sz="2800" dirty="0">
                <a:latin typeface="Times New Roman" panose="02020603050405020304" pitchFamily="18" charset="0"/>
                <a:cs typeface="Times New Roman" panose="02020603050405020304" pitchFamily="18" charset="0"/>
              </a:rPr>
              <a:t> Kamu idarelerinin malî yönetim ve kontrol sistemleri; harcama birimleri, muhasebe ve malî hizmetler ile ön malî kontrol ve iç denetimden oluşur.</a:t>
            </a:r>
          </a:p>
          <a:p>
            <a:pPr marL="11138">
              <a:lnSpc>
                <a:spcPct val="150000"/>
              </a:lnSpc>
              <a:tabLst>
                <a:tab pos="5656383" algn="l"/>
              </a:tabLst>
            </a:pPr>
            <a:r>
              <a:rPr lang="tr-TR" sz="2800" dirty="0">
                <a:latin typeface="Times New Roman" panose="02020603050405020304" pitchFamily="18" charset="0"/>
                <a:cs typeface="Times New Roman" panose="02020603050405020304" pitchFamily="18" charset="0"/>
              </a:rPr>
              <a:t>Yeterli ve etkili bir kontrol sisteminin oluşturulabilmesi için; mesleki değerlere ve dürüst</a:t>
            </a:r>
          </a:p>
          <a:p>
            <a:pPr marL="11138">
              <a:lnSpc>
                <a:spcPct val="150000"/>
              </a:lnSpc>
              <a:tabLst>
                <a:tab pos="5656383" algn="l"/>
              </a:tabLst>
            </a:pPr>
            <a:r>
              <a:rPr lang="tr-TR" sz="2800" dirty="0">
                <a:latin typeface="Times New Roman" panose="02020603050405020304" pitchFamily="18" charset="0"/>
                <a:cs typeface="Times New Roman" panose="02020603050405020304" pitchFamily="18" charset="0"/>
              </a:rPr>
              <a:t>yönetim anlayışına sahip olunması, malî yetki ve sorumlulukların bilgili ve yeterli yöneticilerle personele verilmesi, belirlenmiş standartlara uyulmasının sağlanması, mevzuata aykırı faaliyetlerin önlenmesi ve kapsamlı bir yönetim anlayışı ile uygun bir çalışma ortamının ve saydamlığın sağlanması bakımından ilgili idarelerin üst yöneticileri ile diğer yöneticileri tarafından görev, yetki ve sorumluluklar göz önünde bulundurulmak suretiyle gerekli önlemler alınır. </a:t>
            </a:r>
          </a:p>
        </p:txBody>
      </p:sp>
      <p:pic>
        <p:nvPicPr>
          <p:cNvPr id="8" name="Picture 2" descr="C:\Users\Sevgi.Cetinkaya1\Desktop\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4625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63689" y="191727"/>
            <a:ext cx="6866736" cy="1005025"/>
          </a:xfrm>
        </p:spPr>
        <p:txBody>
          <a:bodyPr>
            <a:normAutofit/>
          </a:bodyPr>
          <a:lstStyle/>
          <a:p>
            <a:r>
              <a:rPr lang="tr-TR" sz="3200" dirty="0">
                <a:solidFill>
                  <a:srgbClr val="C00000"/>
                </a:solidFill>
                <a:latin typeface="Times New Roman" panose="02020603050405020304" pitchFamily="18" charset="0"/>
                <a:cs typeface="Times New Roman" panose="02020603050405020304" pitchFamily="18" charset="0"/>
              </a:rPr>
              <a:t>İÇ KONTROL STANDARTLARI</a:t>
            </a:r>
            <a:endParaRPr lang="tr-TR" sz="3000" b="1" dirty="0">
              <a:solidFill>
                <a:srgbClr val="C63508"/>
              </a:solidFill>
              <a:effectLst>
                <a:outerShdw blurRad="38100" dist="38100" dir="2700000" algn="tl">
                  <a:srgbClr val="000000">
                    <a:alpha val="43137"/>
                  </a:srgbClr>
                </a:outerShdw>
              </a:effectLst>
              <a:latin typeface="Cambria" panose="02040503050406030204" pitchFamily="18" charset="0"/>
              <a:cs typeface="Times New Roman" panose="02020603050405020304" pitchFamily="18" charset="0"/>
            </a:endParaRPr>
          </a:p>
        </p:txBody>
      </p:sp>
      <p:pic>
        <p:nvPicPr>
          <p:cNvPr id="6" name="Picture 2" descr="C:\Users\Sevgi.Cetinkaya1\Desktop\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1259633" y="1916832"/>
            <a:ext cx="7128792" cy="3831818"/>
          </a:xfrm>
          <a:prstGeom prst="rect">
            <a:avLst/>
          </a:prstGeom>
        </p:spPr>
        <p:txBody>
          <a:bodyPr wrap="square">
            <a:spAutoFit/>
          </a:bodyPr>
          <a:lstStyle/>
          <a:p>
            <a:pPr marL="11138" marR="94114">
              <a:lnSpc>
                <a:spcPct val="150000"/>
              </a:lnSpc>
              <a:tabLst>
                <a:tab pos="211620" algn="l"/>
              </a:tabLst>
            </a:pPr>
            <a:r>
              <a:rPr lang="tr-TR" b="1" dirty="0"/>
              <a:t>İç Kontrol ve Ön Malî Kontrole İlişkin Usul ve Esaslar</a:t>
            </a:r>
          </a:p>
          <a:p>
            <a:pPr marL="11138" marR="94114">
              <a:lnSpc>
                <a:spcPct val="150000"/>
              </a:lnSpc>
              <a:tabLst>
                <a:tab pos="211620" algn="l"/>
              </a:tabLst>
            </a:pPr>
            <a:r>
              <a:rPr lang="tr-TR" b="1" dirty="0"/>
              <a:t>Madde 5- </a:t>
            </a:r>
            <a:r>
              <a:rPr lang="tr-TR" dirty="0">
                <a:latin typeface="Times New Roman" panose="02020603050405020304" pitchFamily="18" charset="0"/>
                <a:cs typeface="Times New Roman" panose="02020603050405020304" pitchFamily="18" charset="0"/>
              </a:rPr>
              <a:t>İç kontrol standartları, merkezi uyumlaştırma görevi çerçevesinde Bakanlık tarafından belirlenir ve yayımlanır. İdareler, malî ve malî olmayan tüm işlemlerinde bu standartlara uymakla ve gereğini yerine getirmekle yükümlüdür.</a:t>
            </a:r>
          </a:p>
          <a:p>
            <a:pPr marL="11138" marR="94114">
              <a:lnSpc>
                <a:spcPct val="150000"/>
              </a:lnSpc>
              <a:tabLst>
                <a:tab pos="211620" algn="l"/>
              </a:tabLst>
            </a:pPr>
            <a:endParaRPr lang="tr-TR" dirty="0">
              <a:latin typeface="Times New Roman" panose="02020603050405020304" pitchFamily="18" charset="0"/>
              <a:cs typeface="Times New Roman" panose="02020603050405020304" pitchFamily="18" charset="0"/>
            </a:endParaRPr>
          </a:p>
          <a:p>
            <a:pPr marL="11138" marR="94114">
              <a:lnSpc>
                <a:spcPct val="150000"/>
              </a:lnSpc>
              <a:tabLst>
                <a:tab pos="211620" algn="l"/>
              </a:tabLst>
            </a:pPr>
            <a:r>
              <a:rPr lang="tr-TR" dirty="0">
                <a:latin typeface="Times New Roman" panose="02020603050405020304" pitchFamily="18" charset="0"/>
                <a:cs typeface="Times New Roman" panose="02020603050405020304" pitchFamily="18" charset="0"/>
              </a:rPr>
              <a:t>Kanuna ve iç kontrol standartlarına aykırı olmamak koşuluyla, idarelerce görev alanları çerçevesinde her türlü yöntem, süreç ve özellikli işlemlere ilişkin standartlar belirlenebilir. </a:t>
            </a:r>
          </a:p>
        </p:txBody>
      </p:sp>
    </p:spTree>
    <p:extLst>
      <p:ext uri="{BB962C8B-B14F-4D97-AF65-F5344CB8AC3E}">
        <p14:creationId xmlns:p14="http://schemas.microsoft.com/office/powerpoint/2010/main" val="4234008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63688" y="191727"/>
            <a:ext cx="7200799" cy="1005025"/>
          </a:xfrm>
        </p:spPr>
        <p:txBody>
          <a:bodyPr>
            <a:normAutofit/>
          </a:bodyPr>
          <a:lstStyle/>
          <a:p>
            <a:r>
              <a:rPr lang="tr-TR" sz="3200" dirty="0">
                <a:solidFill>
                  <a:srgbClr val="C00000"/>
                </a:solidFill>
                <a:latin typeface="Times New Roman" panose="02020603050405020304" pitchFamily="18" charset="0"/>
                <a:cs typeface="Times New Roman" panose="02020603050405020304" pitchFamily="18" charset="0"/>
              </a:rPr>
              <a:t>İÇ KONTROLÜN TEMEL İLKELERİ </a:t>
            </a:r>
            <a:endParaRPr lang="tr-TR" sz="3000" b="1" dirty="0">
              <a:solidFill>
                <a:srgbClr val="C63508"/>
              </a:solidFill>
              <a:effectLst>
                <a:outerShdw blurRad="38100" dist="38100" dir="2700000" algn="tl">
                  <a:srgbClr val="000000">
                    <a:alpha val="43137"/>
                  </a:srgbClr>
                </a:outerShdw>
              </a:effectLst>
              <a:latin typeface="Cambria" panose="02040503050406030204" pitchFamily="18" charset="0"/>
              <a:cs typeface="Times New Roman" panose="02020603050405020304" pitchFamily="18" charset="0"/>
            </a:endParaRPr>
          </a:p>
        </p:txBody>
      </p:sp>
      <p:pic>
        <p:nvPicPr>
          <p:cNvPr id="6" name="Picture 2" descr="C:\Users\Sevgi.Cetinkaya1\Desktop\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1043608" y="1223768"/>
            <a:ext cx="7920880" cy="5078313"/>
          </a:xfrm>
          <a:prstGeom prst="rect">
            <a:avLst/>
          </a:prstGeom>
        </p:spPr>
        <p:txBody>
          <a:bodyPr wrap="square">
            <a:spAutoFit/>
          </a:bodyPr>
          <a:lstStyle/>
          <a:p>
            <a:pPr marL="11138" marR="94114">
              <a:lnSpc>
                <a:spcPct val="150000"/>
              </a:lnSpc>
              <a:tabLst>
                <a:tab pos="211620" algn="l"/>
              </a:tabLst>
            </a:pPr>
            <a:r>
              <a:rPr lang="tr-TR" b="1" dirty="0"/>
              <a:t>İç Kontrol ve Ön Malî Kontrole İlişkin Usul ve Esaslar</a:t>
            </a:r>
          </a:p>
          <a:p>
            <a:pPr marL="11138" marR="94114">
              <a:lnSpc>
                <a:spcPct val="150000"/>
              </a:lnSpc>
              <a:tabLst>
                <a:tab pos="211620" algn="l"/>
              </a:tabLst>
            </a:pPr>
            <a:r>
              <a:rPr lang="tr-TR" b="1" dirty="0"/>
              <a:t>Madde 6- </a:t>
            </a:r>
            <a:r>
              <a:rPr lang="tr-TR" dirty="0"/>
              <a:t>İç kontrolün temel ilkeleri şunlardır:</a:t>
            </a:r>
          </a:p>
          <a:p>
            <a:pPr marL="468338" marR="94114" indent="-457200">
              <a:lnSpc>
                <a:spcPct val="150000"/>
              </a:lnSpc>
              <a:buFont typeface="+mj-lt"/>
              <a:buAutoNum type="alphaLcPeriod"/>
              <a:tabLst>
                <a:tab pos="211620" algn="l"/>
              </a:tabLst>
            </a:pPr>
            <a:r>
              <a:rPr lang="tr-TR" dirty="0">
                <a:latin typeface="Times New Roman" panose="02020603050405020304" pitchFamily="18" charset="0"/>
                <a:cs typeface="Times New Roman" panose="02020603050405020304" pitchFamily="18" charset="0"/>
              </a:rPr>
              <a:t>İç kontrol faaliyetleri idarenin yönetim sorumluluğu çerçevesinde yürütülür.</a:t>
            </a:r>
          </a:p>
          <a:p>
            <a:pPr marL="468338" marR="94114" indent="-457200">
              <a:lnSpc>
                <a:spcPct val="150000"/>
              </a:lnSpc>
              <a:buFont typeface="+mj-lt"/>
              <a:buAutoNum type="alphaLcPeriod"/>
              <a:tabLst>
                <a:tab pos="211620" algn="l"/>
              </a:tabLst>
            </a:pPr>
            <a:r>
              <a:rPr lang="tr-TR" dirty="0">
                <a:latin typeface="Times New Roman" panose="02020603050405020304" pitchFamily="18" charset="0"/>
                <a:cs typeface="Times New Roman" panose="02020603050405020304" pitchFamily="18" charset="0"/>
              </a:rPr>
              <a:t>İç kontrol faaliyet ve düzenlemelerinde öncelikle riskli alanlar dikkate alınır.</a:t>
            </a:r>
          </a:p>
          <a:p>
            <a:pPr marL="468338" marR="94114" indent="-457200">
              <a:lnSpc>
                <a:spcPct val="150000"/>
              </a:lnSpc>
              <a:buFont typeface="+mj-lt"/>
              <a:buAutoNum type="alphaLcPeriod"/>
              <a:tabLst>
                <a:tab pos="211620" algn="l"/>
              </a:tabLst>
            </a:pPr>
            <a:r>
              <a:rPr lang="tr-TR" dirty="0">
                <a:latin typeface="Times New Roman" panose="02020603050405020304" pitchFamily="18" charset="0"/>
                <a:cs typeface="Times New Roman" panose="02020603050405020304" pitchFamily="18" charset="0"/>
              </a:rPr>
              <a:t>İç kontrole ilişkin sorumluluk, işlem sürecinde yer alan bütün görevlileri kapsar.</a:t>
            </a:r>
          </a:p>
          <a:p>
            <a:pPr marL="468338" marR="94114" indent="-457200">
              <a:lnSpc>
                <a:spcPct val="150000"/>
              </a:lnSpc>
              <a:buFont typeface="+mj-lt"/>
              <a:buAutoNum type="alphaLcPeriod"/>
              <a:tabLst>
                <a:tab pos="211620" algn="l"/>
              </a:tabLst>
            </a:pPr>
            <a:r>
              <a:rPr lang="tr-TR" dirty="0">
                <a:latin typeface="Times New Roman" panose="02020603050405020304" pitchFamily="18" charset="0"/>
                <a:cs typeface="Times New Roman" panose="02020603050405020304" pitchFamily="18" charset="0"/>
              </a:rPr>
              <a:t>İç kontrol malî ve malî olmayan tüm işlemleri kapsar.</a:t>
            </a:r>
          </a:p>
          <a:p>
            <a:pPr marL="468338" marR="94114" indent="-457200">
              <a:lnSpc>
                <a:spcPct val="150000"/>
              </a:lnSpc>
              <a:buFont typeface="+mj-lt"/>
              <a:buAutoNum type="alphaLcPeriod"/>
              <a:tabLst>
                <a:tab pos="211620" algn="l"/>
              </a:tabLst>
            </a:pPr>
            <a:r>
              <a:rPr lang="tr-TR" dirty="0">
                <a:latin typeface="Times New Roman" panose="02020603050405020304" pitchFamily="18" charset="0"/>
                <a:cs typeface="Times New Roman" panose="02020603050405020304" pitchFamily="18" charset="0"/>
              </a:rPr>
              <a:t>İç kontrol sistemi yılda en az bir kez değerlendirilir ve alınması gereken önlemler belirlenir.</a:t>
            </a:r>
          </a:p>
          <a:p>
            <a:pPr marL="468338" marR="94114" indent="-457200">
              <a:lnSpc>
                <a:spcPct val="150000"/>
              </a:lnSpc>
              <a:buFont typeface="+mj-lt"/>
              <a:buAutoNum type="alphaLcPeriod"/>
              <a:tabLst>
                <a:tab pos="211620" algn="l"/>
              </a:tabLst>
            </a:pPr>
            <a:r>
              <a:rPr lang="tr-TR" dirty="0">
                <a:latin typeface="Times New Roman" panose="02020603050405020304" pitchFamily="18" charset="0"/>
                <a:cs typeface="Times New Roman" panose="02020603050405020304" pitchFamily="18" charset="0"/>
              </a:rPr>
              <a:t>İç kontrol düzenleme ve uygulamalarında mevzuata uygunluk, saydamlık, hesap verebilirlik ve ekonomiklik, etkinlik, etkililik gibi iyi malî yönetim ilkeleri esas alınır.</a:t>
            </a:r>
          </a:p>
        </p:txBody>
      </p:sp>
    </p:spTree>
    <p:extLst>
      <p:ext uri="{BB962C8B-B14F-4D97-AF65-F5344CB8AC3E}">
        <p14:creationId xmlns:p14="http://schemas.microsoft.com/office/powerpoint/2010/main" val="4124712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63688" y="191727"/>
            <a:ext cx="7380312" cy="1005025"/>
          </a:xfrm>
        </p:spPr>
        <p:txBody>
          <a:bodyPr>
            <a:normAutofit/>
          </a:bodyPr>
          <a:lstStyle/>
          <a:p>
            <a:r>
              <a:rPr lang="tr-TR" sz="3200" b="1" dirty="0">
                <a:solidFill>
                  <a:srgbClr val="C00000"/>
                </a:solidFill>
                <a:latin typeface="Times New Roman" panose="02020603050405020304" pitchFamily="18" charset="0"/>
                <a:cs typeface="Times New Roman" panose="02020603050405020304" pitchFamily="18" charset="0"/>
              </a:rPr>
              <a:t>İÇ KONTROL NE DEĞİLDİR</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6" name="Picture 2" descr="C:\Users\Sevgi.Cetinkaya1\Desktop\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1475655" y="1223767"/>
            <a:ext cx="7536297" cy="5078313"/>
          </a:xfrm>
          <a:prstGeom prst="rect">
            <a:avLst/>
          </a:prstGeom>
          <a:noFill/>
        </p:spPr>
        <p:txBody>
          <a:bodyPr wrap="square" rtlCol="0">
            <a:spAutoFit/>
          </a:bodyPr>
          <a:lstStyle/>
          <a:p>
            <a:pPr marL="293688" marR="163170" indent="-293688">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İç kontrol; Evrakların Kontrolü değildir. Ne kadar “kontrol” sahibi  olduğumuzla ilgilidir.</a:t>
            </a:r>
          </a:p>
          <a:p>
            <a:pPr marL="293688" marR="138110" indent="-293688">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İç kontrol sadece belirli evrakların, kişilerin veya olayların kontrol  edilmesi demek değildir.</a:t>
            </a:r>
          </a:p>
          <a:p>
            <a:pPr marL="293688" marR="4455" indent="-293688">
              <a:lnSpc>
                <a:spcPct val="150000"/>
              </a:lnSpc>
              <a:buFont typeface="Arial" panose="020B0604020202020204" pitchFamily="34" charset="0"/>
              <a:buChar char="•"/>
              <a:tabLst>
                <a:tab pos="1467418" algn="l"/>
              </a:tabLst>
            </a:pPr>
            <a:r>
              <a:rPr lang="tr-TR" dirty="0">
                <a:latin typeface="Times New Roman" panose="02020603050405020304" pitchFamily="18" charset="0"/>
                <a:cs typeface="Times New Roman" panose="02020603050405020304" pitchFamily="18" charset="0"/>
              </a:rPr>
              <a:t>İç kontrol, varılmak istenen hedefe doğru gidip gitmediğimiz  ve bu amaçla yapılan faaliyetlerde ne kadar “kontrol” sahibi olduğumuzla  ilgilidir.</a:t>
            </a:r>
          </a:p>
          <a:p>
            <a:pPr marL="293688" indent="-293688">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İç kontrol; Amaç değildir. İdareyi hedeflerine ulaştırma amacı taşıyan bir yönetim aracıdır. Ancak hedefleri belirlemez.</a:t>
            </a:r>
          </a:p>
          <a:p>
            <a:pPr marL="293688" indent="-293688">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Belirlenmiş hedeflere ulaşabilmek için makul güvence sağlar. İç kontrol; statik bir sistem değildir.</a:t>
            </a:r>
          </a:p>
          <a:p>
            <a:pPr marL="293688" indent="-293688">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Sürekli gözden geçirilmesi ve geliştirilmesi gerekir.</a:t>
            </a:r>
          </a:p>
          <a:p>
            <a:pPr marL="293688" indent="-293688">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Belirlenmiş hedeflere ulaşabilmek için makul güvence sağlar.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00350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63688" y="191727"/>
            <a:ext cx="7380312" cy="1005025"/>
          </a:xfrm>
        </p:spPr>
        <p:txBody>
          <a:bodyPr>
            <a:normAutofit/>
          </a:bodyPr>
          <a:lstStyle/>
          <a:p>
            <a:r>
              <a:rPr lang="tr-TR" sz="3200" b="1" dirty="0">
                <a:solidFill>
                  <a:srgbClr val="C00000"/>
                </a:solidFill>
                <a:latin typeface="Times New Roman" panose="02020603050405020304" pitchFamily="18" charset="0"/>
                <a:cs typeface="Times New Roman" panose="02020603050405020304" pitchFamily="18" charset="0"/>
              </a:rPr>
              <a:t>İÇ KONTROL NE FAYDA SAĞLAR</a:t>
            </a:r>
          </a:p>
        </p:txBody>
      </p:sp>
      <p:pic>
        <p:nvPicPr>
          <p:cNvPr id="6" name="Picture 2" descr="C:\Users\Sevgi.Cetinkaya1\Desktop\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1259632" y="1394746"/>
            <a:ext cx="7752321" cy="4247317"/>
          </a:xfrm>
          <a:prstGeom prst="rect">
            <a:avLst/>
          </a:prstGeom>
          <a:noFill/>
        </p:spPr>
        <p:txBody>
          <a:bodyPr wrap="square" rtlCol="0">
            <a:spAutoFit/>
          </a:bodyPr>
          <a:lstStyle/>
          <a:p>
            <a:pPr marL="296888" indent="-285750">
              <a:lnSpc>
                <a:spcPct val="150000"/>
              </a:lnSpc>
              <a:buFont typeface="Arial" panose="020B0604020202020204" pitchFamily="34" charset="0"/>
              <a:buChar char="•"/>
            </a:pPr>
            <a:r>
              <a:rPr lang="tr-TR" sz="2000" spc="-75" dirty="0">
                <a:latin typeface="Times New Roman" panose="02020603050405020304" pitchFamily="18" charset="0"/>
                <a:cs typeface="Times New Roman" panose="02020603050405020304" pitchFamily="18" charset="0"/>
              </a:rPr>
              <a:t>Yönetimi </a:t>
            </a:r>
            <a:r>
              <a:rPr lang="tr-TR" sz="2000" spc="-110" dirty="0">
                <a:latin typeface="Times New Roman" panose="02020603050405020304" pitchFamily="18" charset="0"/>
                <a:cs typeface="Times New Roman" panose="02020603050405020304" pitchFamily="18" charset="0"/>
              </a:rPr>
              <a:t>dış </a:t>
            </a:r>
            <a:r>
              <a:rPr lang="tr-TR" sz="2000" spc="-48" dirty="0">
                <a:latin typeface="Times New Roman" panose="02020603050405020304" pitchFamily="18" charset="0"/>
                <a:cs typeface="Times New Roman" panose="02020603050405020304" pitchFamily="18" charset="0"/>
              </a:rPr>
              <a:t>denetime </a:t>
            </a:r>
            <a:r>
              <a:rPr lang="tr-TR" sz="2000" spc="-88" dirty="0">
                <a:latin typeface="Times New Roman" panose="02020603050405020304" pitchFamily="18" charset="0"/>
                <a:cs typeface="Times New Roman" panose="02020603050405020304" pitchFamily="18" charset="0"/>
              </a:rPr>
              <a:t>hazır </a:t>
            </a:r>
            <a:r>
              <a:rPr lang="tr-TR" sz="2000" spc="-79" dirty="0">
                <a:latin typeface="Times New Roman" panose="02020603050405020304" pitchFamily="18" charset="0"/>
                <a:cs typeface="Times New Roman" panose="02020603050405020304" pitchFamily="18" charset="0"/>
              </a:rPr>
              <a:t>kılar, </a:t>
            </a:r>
            <a:r>
              <a:rPr lang="tr-TR" sz="2000" spc="-110" dirty="0">
                <a:latin typeface="Times New Roman" panose="02020603050405020304" pitchFamily="18" charset="0"/>
                <a:cs typeface="Times New Roman" panose="02020603050405020304" pitchFamily="18" charset="0"/>
              </a:rPr>
              <a:t>hesap </a:t>
            </a:r>
            <a:r>
              <a:rPr lang="tr-TR" sz="2000" spc="-31" dirty="0">
                <a:latin typeface="Times New Roman" panose="02020603050405020304" pitchFamily="18" charset="0"/>
                <a:cs typeface="Times New Roman" panose="02020603050405020304" pitchFamily="18" charset="0"/>
              </a:rPr>
              <a:t>verebilirliği</a:t>
            </a:r>
            <a:r>
              <a:rPr lang="tr-TR" sz="2000" spc="-153" dirty="0">
                <a:latin typeface="Times New Roman" panose="02020603050405020304" pitchFamily="18" charset="0"/>
                <a:cs typeface="Times New Roman" panose="02020603050405020304" pitchFamily="18" charset="0"/>
              </a:rPr>
              <a:t> </a:t>
            </a:r>
            <a:r>
              <a:rPr lang="tr-TR" sz="2000" spc="-57" dirty="0">
                <a:latin typeface="Times New Roman" panose="02020603050405020304" pitchFamily="18" charset="0"/>
                <a:cs typeface="Times New Roman" panose="02020603050405020304" pitchFamily="18" charset="0"/>
              </a:rPr>
              <a:t>güçlendirir.</a:t>
            </a:r>
            <a:endParaRPr lang="tr-TR" sz="2000" dirty="0">
              <a:latin typeface="Times New Roman" panose="02020603050405020304" pitchFamily="18" charset="0"/>
              <a:cs typeface="Times New Roman" panose="02020603050405020304" pitchFamily="18" charset="0"/>
            </a:endParaRPr>
          </a:p>
          <a:p>
            <a:pPr marL="296888" marR="382587" indent="-285750">
              <a:lnSpc>
                <a:spcPct val="150000"/>
              </a:lnSpc>
              <a:buFont typeface="Arial" panose="020B0604020202020204" pitchFamily="34" charset="0"/>
              <a:buChar char="•"/>
            </a:pPr>
            <a:r>
              <a:rPr lang="tr-TR" sz="2000" spc="-145" dirty="0">
                <a:latin typeface="Times New Roman" panose="02020603050405020304" pitchFamily="18" charset="0"/>
                <a:cs typeface="Times New Roman" panose="02020603050405020304" pitchFamily="18" charset="0"/>
              </a:rPr>
              <a:t>Yeni </a:t>
            </a:r>
            <a:r>
              <a:rPr lang="tr-TR" sz="2000" spc="-44" dirty="0">
                <a:latin typeface="Times New Roman" panose="02020603050405020304" pitchFamily="18" charset="0"/>
                <a:cs typeface="Times New Roman" panose="02020603050405020304" pitchFamily="18" charset="0"/>
              </a:rPr>
              <a:t>yönetici </a:t>
            </a:r>
            <a:r>
              <a:rPr lang="tr-TR" sz="2000" spc="-105" dirty="0">
                <a:latin typeface="Times New Roman" panose="02020603050405020304" pitchFamily="18" charset="0"/>
                <a:cs typeface="Times New Roman" panose="02020603050405020304" pitchFamily="18" charset="0"/>
              </a:rPr>
              <a:t>ve </a:t>
            </a:r>
            <a:r>
              <a:rPr lang="tr-TR" sz="2000" spc="-61" dirty="0">
                <a:latin typeface="Times New Roman" panose="02020603050405020304" pitchFamily="18" charset="0"/>
                <a:cs typeface="Times New Roman" panose="02020603050405020304" pitchFamily="18" charset="0"/>
              </a:rPr>
              <a:t>personelin </a:t>
            </a:r>
            <a:r>
              <a:rPr lang="tr-TR" sz="2000" spc="-88" dirty="0">
                <a:latin typeface="Times New Roman" panose="02020603050405020304" pitchFamily="18" charset="0"/>
                <a:cs typeface="Times New Roman" panose="02020603050405020304" pitchFamily="18" charset="0"/>
              </a:rPr>
              <a:t>adaptasyon </a:t>
            </a:r>
            <a:r>
              <a:rPr lang="tr-TR" sz="2000" spc="-105" dirty="0">
                <a:latin typeface="Times New Roman" panose="02020603050405020304" pitchFamily="18" charset="0"/>
                <a:cs typeface="Times New Roman" panose="02020603050405020304" pitchFamily="18" charset="0"/>
              </a:rPr>
              <a:t>ve </a:t>
            </a:r>
            <a:r>
              <a:rPr lang="tr-TR" sz="2000" spc="-48" dirty="0">
                <a:latin typeface="Times New Roman" panose="02020603050405020304" pitchFamily="18" charset="0"/>
                <a:cs typeface="Times New Roman" panose="02020603050405020304" pitchFamily="18" charset="0"/>
              </a:rPr>
              <a:t>verim</a:t>
            </a:r>
            <a:r>
              <a:rPr lang="tr-TR" sz="2000" spc="-153" dirty="0">
                <a:latin typeface="Times New Roman" panose="02020603050405020304" pitchFamily="18" charset="0"/>
                <a:cs typeface="Times New Roman" panose="02020603050405020304" pitchFamily="18" charset="0"/>
              </a:rPr>
              <a:t> </a:t>
            </a:r>
            <a:r>
              <a:rPr lang="tr-TR" sz="2000" spc="-57" dirty="0">
                <a:latin typeface="Times New Roman" panose="02020603050405020304" pitchFamily="18" charset="0"/>
                <a:cs typeface="Times New Roman" panose="02020603050405020304" pitchFamily="18" charset="0"/>
              </a:rPr>
              <a:t>alınabilme  </a:t>
            </a:r>
            <a:r>
              <a:rPr lang="tr-TR" sz="2000" spc="-70" dirty="0">
                <a:latin typeface="Times New Roman" panose="02020603050405020304" pitchFamily="18" charset="0"/>
                <a:cs typeface="Times New Roman" panose="02020603050405020304" pitchFamily="18" charset="0"/>
              </a:rPr>
              <a:t>süresini</a:t>
            </a:r>
            <a:r>
              <a:rPr lang="tr-TR" sz="2000" spc="-105" dirty="0">
                <a:latin typeface="Times New Roman" panose="02020603050405020304" pitchFamily="18" charset="0"/>
                <a:cs typeface="Times New Roman" panose="02020603050405020304" pitchFamily="18" charset="0"/>
              </a:rPr>
              <a:t> </a:t>
            </a:r>
            <a:r>
              <a:rPr lang="tr-TR" sz="2000" spc="-75" dirty="0">
                <a:latin typeface="Times New Roman" panose="02020603050405020304" pitchFamily="18" charset="0"/>
                <a:cs typeface="Times New Roman" panose="02020603050405020304" pitchFamily="18" charset="0"/>
              </a:rPr>
              <a:t>kısaltır.</a:t>
            </a:r>
            <a:endParaRPr lang="tr-TR" sz="2000" dirty="0">
              <a:latin typeface="Times New Roman" panose="02020603050405020304" pitchFamily="18" charset="0"/>
              <a:cs typeface="Times New Roman" panose="02020603050405020304" pitchFamily="18" charset="0"/>
            </a:endParaRPr>
          </a:p>
          <a:p>
            <a:pPr marL="296888" indent="-285750">
              <a:lnSpc>
                <a:spcPct val="150000"/>
              </a:lnSpc>
              <a:buFont typeface="Arial" panose="020B0604020202020204" pitchFamily="34" charset="0"/>
              <a:buChar char="•"/>
            </a:pPr>
            <a:r>
              <a:rPr lang="tr-TR" sz="2000" spc="-96" dirty="0">
                <a:latin typeface="Times New Roman" panose="02020603050405020304" pitchFamily="18" charset="0"/>
                <a:cs typeface="Times New Roman" panose="02020603050405020304" pitchFamily="18" charset="0"/>
              </a:rPr>
              <a:t>Kurumsallaşma </a:t>
            </a:r>
            <a:r>
              <a:rPr lang="tr-TR" sz="2000" spc="-105" dirty="0">
                <a:latin typeface="Times New Roman" panose="02020603050405020304" pitchFamily="18" charset="0"/>
                <a:cs typeface="Times New Roman" panose="02020603050405020304" pitchFamily="18" charset="0"/>
              </a:rPr>
              <a:t>ve </a:t>
            </a:r>
            <a:r>
              <a:rPr lang="tr-TR" sz="2000" spc="-70" dirty="0">
                <a:latin typeface="Times New Roman" panose="02020603050405020304" pitchFamily="18" charset="0"/>
                <a:cs typeface="Times New Roman" panose="02020603050405020304" pitchFamily="18" charset="0"/>
              </a:rPr>
              <a:t>kurumsal </a:t>
            </a:r>
            <a:r>
              <a:rPr lang="tr-TR" sz="2000" spc="-35" dirty="0">
                <a:latin typeface="Times New Roman" panose="02020603050405020304" pitchFamily="18" charset="0"/>
                <a:cs typeface="Times New Roman" panose="02020603050405020304" pitchFamily="18" charset="0"/>
              </a:rPr>
              <a:t>yönetimi</a:t>
            </a:r>
            <a:r>
              <a:rPr lang="tr-TR" sz="2000" spc="-100" dirty="0">
                <a:latin typeface="Times New Roman" panose="02020603050405020304" pitchFamily="18" charset="0"/>
                <a:cs typeface="Times New Roman" panose="02020603050405020304" pitchFamily="18" charset="0"/>
              </a:rPr>
              <a:t> </a:t>
            </a:r>
            <a:r>
              <a:rPr lang="tr-TR" sz="2000" spc="-70" dirty="0">
                <a:latin typeface="Times New Roman" panose="02020603050405020304" pitchFamily="18" charset="0"/>
                <a:cs typeface="Times New Roman" panose="02020603050405020304" pitchFamily="18" charset="0"/>
              </a:rPr>
              <a:t>güçlendirir.</a:t>
            </a:r>
            <a:endParaRPr lang="tr-TR" sz="2000" dirty="0">
              <a:latin typeface="Times New Roman" panose="02020603050405020304" pitchFamily="18" charset="0"/>
              <a:cs typeface="Times New Roman" panose="02020603050405020304" pitchFamily="18" charset="0"/>
            </a:endParaRPr>
          </a:p>
          <a:p>
            <a:pPr marL="296888" indent="-285750">
              <a:lnSpc>
                <a:spcPct val="150000"/>
              </a:lnSpc>
              <a:buFont typeface="Arial" panose="020B0604020202020204" pitchFamily="34" charset="0"/>
              <a:buChar char="•"/>
            </a:pPr>
            <a:r>
              <a:rPr lang="tr-TR" sz="2000" spc="-79" dirty="0">
                <a:latin typeface="Times New Roman" panose="02020603050405020304" pitchFamily="18" charset="0"/>
                <a:cs typeface="Times New Roman" panose="02020603050405020304" pitchFamily="18" charset="0"/>
              </a:rPr>
              <a:t>Risklerin </a:t>
            </a:r>
            <a:r>
              <a:rPr lang="tr-TR" sz="2000" spc="-110" dirty="0">
                <a:latin typeface="Times New Roman" panose="02020603050405020304" pitchFamily="18" charset="0"/>
                <a:cs typeface="Times New Roman" panose="02020603050405020304" pitchFamily="18" charset="0"/>
              </a:rPr>
              <a:t>kayıp </a:t>
            </a:r>
            <a:r>
              <a:rPr lang="tr-TR" sz="2000" spc="-92" dirty="0">
                <a:latin typeface="Times New Roman" panose="02020603050405020304" pitchFamily="18" charset="0"/>
                <a:cs typeface="Times New Roman" panose="02020603050405020304" pitchFamily="18" charset="0"/>
              </a:rPr>
              <a:t>gerçekleşmeden </a:t>
            </a:r>
            <a:r>
              <a:rPr lang="tr-TR" sz="2000" spc="-57" dirty="0">
                <a:latin typeface="Times New Roman" panose="02020603050405020304" pitchFamily="18" charset="0"/>
                <a:cs typeface="Times New Roman" panose="02020603050405020304" pitchFamily="18" charset="0"/>
              </a:rPr>
              <a:t>önlenmesini </a:t>
            </a:r>
            <a:r>
              <a:rPr lang="tr-TR" sz="2000" spc="-118" dirty="0">
                <a:latin typeface="Times New Roman" panose="02020603050405020304" pitchFamily="18" charset="0"/>
                <a:cs typeface="Times New Roman" panose="02020603050405020304" pitchFamily="18" charset="0"/>
              </a:rPr>
              <a:t>sağlar.</a:t>
            </a:r>
            <a:r>
              <a:rPr lang="tr-TR" sz="2000" spc="-61" dirty="0">
                <a:latin typeface="Times New Roman" panose="02020603050405020304" pitchFamily="18" charset="0"/>
                <a:cs typeface="Times New Roman" panose="02020603050405020304" pitchFamily="18" charset="0"/>
              </a:rPr>
              <a:t> </a:t>
            </a:r>
          </a:p>
          <a:p>
            <a:pPr marL="296888" indent="-285750">
              <a:lnSpc>
                <a:spcPct val="150000"/>
              </a:lnSpc>
              <a:buFont typeface="Arial" panose="020B0604020202020204" pitchFamily="34" charset="0"/>
              <a:buChar char="•"/>
            </a:pPr>
            <a:r>
              <a:rPr lang="tr-TR" sz="2000" spc="-88" dirty="0">
                <a:latin typeface="Times New Roman" panose="02020603050405020304" pitchFamily="18" charset="0"/>
                <a:cs typeface="Times New Roman" panose="02020603050405020304" pitchFamily="18" charset="0"/>
              </a:rPr>
              <a:t>Kurum</a:t>
            </a:r>
            <a:r>
              <a:rPr lang="tr-TR" sz="2000" dirty="0">
                <a:latin typeface="Times New Roman" panose="02020603050405020304" pitchFamily="18" charset="0"/>
                <a:cs typeface="Times New Roman" panose="02020603050405020304" pitchFamily="18" charset="0"/>
              </a:rPr>
              <a:t> </a:t>
            </a:r>
            <a:r>
              <a:rPr lang="tr-TR" sz="2000" spc="-70" dirty="0">
                <a:latin typeface="Times New Roman" panose="02020603050405020304" pitchFamily="18" charset="0"/>
                <a:cs typeface="Times New Roman" panose="02020603050405020304" pitchFamily="18" charset="0"/>
              </a:rPr>
              <a:t>genelinde </a:t>
            </a:r>
            <a:r>
              <a:rPr lang="tr-TR" sz="2000" spc="-88" dirty="0">
                <a:latin typeface="Times New Roman" panose="02020603050405020304" pitchFamily="18" charset="0"/>
                <a:cs typeface="Times New Roman" panose="02020603050405020304" pitchFamily="18" charset="0"/>
              </a:rPr>
              <a:t>görev </a:t>
            </a:r>
            <a:r>
              <a:rPr lang="tr-TR" sz="2000" spc="-105" dirty="0">
                <a:latin typeface="Times New Roman" panose="02020603050405020304" pitchFamily="18" charset="0"/>
                <a:cs typeface="Times New Roman" panose="02020603050405020304" pitchFamily="18" charset="0"/>
              </a:rPr>
              <a:t>ve </a:t>
            </a:r>
            <a:r>
              <a:rPr lang="tr-TR" sz="2000" spc="-48" dirty="0">
                <a:latin typeface="Times New Roman" panose="02020603050405020304" pitchFamily="18" charset="0"/>
                <a:cs typeface="Times New Roman" panose="02020603050405020304" pitchFamily="18" charset="0"/>
              </a:rPr>
              <a:t>sorumlulukları</a:t>
            </a:r>
            <a:r>
              <a:rPr lang="tr-TR" sz="2000" spc="-123" dirty="0">
                <a:latin typeface="Times New Roman" panose="02020603050405020304" pitchFamily="18" charset="0"/>
                <a:cs typeface="Times New Roman" panose="02020603050405020304" pitchFamily="18" charset="0"/>
              </a:rPr>
              <a:t> </a:t>
            </a:r>
            <a:r>
              <a:rPr lang="tr-TR" sz="2000" spc="-35" dirty="0">
                <a:latin typeface="Times New Roman" panose="02020603050405020304" pitchFamily="18" charset="0"/>
                <a:cs typeface="Times New Roman" panose="02020603050405020304" pitchFamily="18" charset="0"/>
              </a:rPr>
              <a:t>netleştirir.</a:t>
            </a:r>
            <a:endParaRPr lang="tr-TR" sz="2000" dirty="0">
              <a:latin typeface="Times New Roman" panose="02020603050405020304" pitchFamily="18" charset="0"/>
              <a:cs typeface="Times New Roman" panose="02020603050405020304" pitchFamily="18" charset="0"/>
            </a:endParaRPr>
          </a:p>
          <a:p>
            <a:pPr marL="296888" indent="-285750">
              <a:lnSpc>
                <a:spcPct val="150000"/>
              </a:lnSpc>
              <a:buFont typeface="Arial" panose="020B0604020202020204" pitchFamily="34" charset="0"/>
              <a:buChar char="•"/>
            </a:pPr>
            <a:r>
              <a:rPr lang="tr-TR" sz="2000" spc="-123" dirty="0">
                <a:latin typeface="Times New Roman" panose="02020603050405020304" pitchFamily="18" charset="0"/>
                <a:cs typeface="Times New Roman" panose="02020603050405020304" pitchFamily="18" charset="0"/>
              </a:rPr>
              <a:t>İş </a:t>
            </a:r>
            <a:r>
              <a:rPr lang="tr-TR" sz="2000" spc="-83" dirty="0">
                <a:latin typeface="Times New Roman" panose="02020603050405020304" pitchFamily="18" charset="0"/>
                <a:cs typeface="Times New Roman" panose="02020603050405020304" pitchFamily="18" charset="0"/>
              </a:rPr>
              <a:t>akışlarını </a:t>
            </a:r>
            <a:r>
              <a:rPr lang="tr-TR" sz="2000" spc="-105" dirty="0">
                <a:latin typeface="Times New Roman" panose="02020603050405020304" pitchFamily="18" charset="0"/>
                <a:cs typeface="Times New Roman" panose="02020603050405020304" pitchFamily="18" charset="0"/>
              </a:rPr>
              <a:t>ve </a:t>
            </a:r>
            <a:r>
              <a:rPr lang="tr-TR" sz="2000" spc="-92" dirty="0">
                <a:latin typeface="Times New Roman" panose="02020603050405020304" pitchFamily="18" charset="0"/>
                <a:cs typeface="Times New Roman" panose="02020603050405020304" pitchFamily="18" charset="0"/>
              </a:rPr>
              <a:t>iş </a:t>
            </a:r>
            <a:r>
              <a:rPr lang="tr-TR" sz="2000" spc="-114" dirty="0">
                <a:latin typeface="Times New Roman" panose="02020603050405020304" pitchFamily="18" charset="0"/>
                <a:cs typeface="Times New Roman" panose="02020603050405020304" pitchFamily="18" charset="0"/>
              </a:rPr>
              <a:t>yapışı </a:t>
            </a:r>
            <a:r>
              <a:rPr lang="tr-TR" sz="2000" spc="-79" dirty="0">
                <a:latin typeface="Times New Roman" panose="02020603050405020304" pitchFamily="18" charset="0"/>
                <a:cs typeface="Times New Roman" panose="02020603050405020304" pitchFamily="18" charset="0"/>
              </a:rPr>
              <a:t>standardize </a:t>
            </a:r>
            <a:r>
              <a:rPr lang="tr-TR" sz="2000" spc="-88" dirty="0">
                <a:latin typeface="Times New Roman" panose="02020603050405020304" pitchFamily="18" charset="0"/>
                <a:cs typeface="Times New Roman" panose="02020603050405020304" pitchFamily="18" charset="0"/>
              </a:rPr>
              <a:t>eder,</a:t>
            </a:r>
            <a:r>
              <a:rPr lang="tr-TR" sz="2000" spc="-35" dirty="0">
                <a:latin typeface="Times New Roman" panose="02020603050405020304" pitchFamily="18" charset="0"/>
                <a:cs typeface="Times New Roman" panose="02020603050405020304" pitchFamily="18" charset="0"/>
              </a:rPr>
              <a:t> </a:t>
            </a:r>
            <a:r>
              <a:rPr lang="tr-TR" sz="2000" spc="-75" dirty="0">
                <a:latin typeface="Times New Roman" panose="02020603050405020304" pitchFamily="18" charset="0"/>
                <a:cs typeface="Times New Roman" panose="02020603050405020304" pitchFamily="18" charset="0"/>
              </a:rPr>
              <a:t>uygulamaları</a:t>
            </a:r>
            <a:r>
              <a:rPr lang="tr-TR" sz="2000" dirty="0">
                <a:latin typeface="Times New Roman" panose="02020603050405020304" pitchFamily="18" charset="0"/>
                <a:cs typeface="Times New Roman" panose="02020603050405020304" pitchFamily="18" charset="0"/>
              </a:rPr>
              <a:t> </a:t>
            </a:r>
            <a:r>
              <a:rPr lang="tr-TR" sz="2000" spc="-53" dirty="0">
                <a:latin typeface="Times New Roman" panose="02020603050405020304" pitchFamily="18" charset="0"/>
                <a:cs typeface="Times New Roman" panose="02020603050405020304" pitchFamily="18" charset="0"/>
              </a:rPr>
              <a:t>standartlara</a:t>
            </a:r>
            <a:r>
              <a:rPr lang="tr-TR" sz="2000" spc="-105" dirty="0">
                <a:latin typeface="Times New Roman" panose="02020603050405020304" pitchFamily="18" charset="0"/>
                <a:cs typeface="Times New Roman" panose="02020603050405020304" pitchFamily="18" charset="0"/>
              </a:rPr>
              <a:t> </a:t>
            </a:r>
            <a:r>
              <a:rPr lang="tr-TR" sz="2000" spc="-96" dirty="0">
                <a:latin typeface="Times New Roman" panose="02020603050405020304" pitchFamily="18" charset="0"/>
                <a:cs typeface="Times New Roman" panose="02020603050405020304" pitchFamily="18" charset="0"/>
              </a:rPr>
              <a:t>bağlar.</a:t>
            </a:r>
            <a:endParaRPr lang="tr-TR" sz="2000" dirty="0">
              <a:latin typeface="Times New Roman" panose="02020603050405020304" pitchFamily="18" charset="0"/>
              <a:cs typeface="Times New Roman" panose="02020603050405020304" pitchFamily="18" charset="0"/>
            </a:endParaRPr>
          </a:p>
          <a:p>
            <a:pPr marL="296888" indent="-285750">
              <a:lnSpc>
                <a:spcPct val="150000"/>
              </a:lnSpc>
              <a:buFont typeface="Arial" panose="020B0604020202020204" pitchFamily="34" charset="0"/>
              <a:buChar char="•"/>
            </a:pPr>
            <a:r>
              <a:rPr lang="tr-TR" sz="2000" spc="-88" dirty="0">
                <a:latin typeface="Times New Roman" panose="02020603050405020304" pitchFamily="18" charset="0"/>
                <a:cs typeface="Times New Roman" panose="02020603050405020304" pitchFamily="18" charset="0"/>
              </a:rPr>
              <a:t>Üst </a:t>
            </a:r>
            <a:r>
              <a:rPr lang="tr-TR" sz="2000" spc="-35" dirty="0">
                <a:latin typeface="Times New Roman" panose="02020603050405020304" pitchFamily="18" charset="0"/>
                <a:cs typeface="Times New Roman" panose="02020603050405020304" pitchFamily="18" charset="0"/>
              </a:rPr>
              <a:t>yönetimin </a:t>
            </a:r>
            <a:r>
              <a:rPr lang="tr-TR" sz="2000" spc="-48" dirty="0">
                <a:latin typeface="Times New Roman" panose="02020603050405020304" pitchFamily="18" charset="0"/>
                <a:cs typeface="Times New Roman" panose="02020603050405020304" pitchFamily="18" charset="0"/>
              </a:rPr>
              <a:t>kurum </a:t>
            </a:r>
            <a:r>
              <a:rPr lang="tr-TR" sz="2000" spc="-66" dirty="0">
                <a:latin typeface="Times New Roman" panose="02020603050405020304" pitchFamily="18" charset="0"/>
                <a:cs typeface="Times New Roman" panose="02020603050405020304" pitchFamily="18" charset="0"/>
              </a:rPr>
              <a:t>performansını izlemesini </a:t>
            </a:r>
            <a:r>
              <a:rPr lang="tr-TR" sz="2000" spc="-105" dirty="0">
                <a:latin typeface="Times New Roman" panose="02020603050405020304" pitchFamily="18" charset="0"/>
                <a:cs typeface="Times New Roman" panose="02020603050405020304" pitchFamily="18" charset="0"/>
              </a:rPr>
              <a:t>ve</a:t>
            </a:r>
            <a:r>
              <a:rPr lang="tr-TR" sz="2000" spc="-267" dirty="0">
                <a:latin typeface="Times New Roman" panose="02020603050405020304" pitchFamily="18" charset="0"/>
                <a:cs typeface="Times New Roman" panose="02020603050405020304" pitchFamily="18" charset="0"/>
              </a:rPr>
              <a:t> </a:t>
            </a:r>
            <a:r>
              <a:rPr lang="tr-TR" sz="2000" spc="-88" dirty="0">
                <a:latin typeface="Times New Roman" panose="02020603050405020304" pitchFamily="18" charset="0"/>
                <a:cs typeface="Times New Roman" panose="02020603050405020304" pitchFamily="18" charset="0"/>
              </a:rPr>
              <a:t>düşük</a:t>
            </a:r>
            <a:r>
              <a:rPr lang="tr-TR" sz="2000" dirty="0">
                <a:latin typeface="Times New Roman" panose="02020603050405020304" pitchFamily="18" charset="0"/>
                <a:cs typeface="Times New Roman" panose="02020603050405020304" pitchFamily="18" charset="0"/>
              </a:rPr>
              <a:t> </a:t>
            </a:r>
            <a:r>
              <a:rPr lang="tr-TR" sz="2000" spc="-61" dirty="0">
                <a:latin typeface="Times New Roman" panose="02020603050405020304" pitchFamily="18" charset="0"/>
                <a:cs typeface="Times New Roman" panose="02020603050405020304" pitchFamily="18" charset="0"/>
              </a:rPr>
              <a:t>performansın </a:t>
            </a:r>
            <a:r>
              <a:rPr lang="tr-TR" sz="2000" spc="-39" dirty="0">
                <a:latin typeface="Times New Roman" panose="02020603050405020304" pitchFamily="18" charset="0"/>
                <a:cs typeface="Times New Roman" panose="02020603050405020304" pitchFamily="18" charset="0"/>
              </a:rPr>
              <a:t>nedenlerini </a:t>
            </a:r>
            <a:r>
              <a:rPr lang="tr-TR" sz="2000" spc="-92" dirty="0">
                <a:latin typeface="Times New Roman" panose="02020603050405020304" pitchFamily="18" charset="0"/>
                <a:cs typeface="Times New Roman" panose="02020603050405020304" pitchFamily="18" charset="0"/>
              </a:rPr>
              <a:t>sorgulamasını</a:t>
            </a:r>
            <a:r>
              <a:rPr lang="tr-TR" sz="2000" spc="-237" dirty="0">
                <a:latin typeface="Times New Roman" panose="02020603050405020304" pitchFamily="18" charset="0"/>
                <a:cs typeface="Times New Roman" panose="02020603050405020304" pitchFamily="18" charset="0"/>
              </a:rPr>
              <a:t> </a:t>
            </a:r>
            <a:r>
              <a:rPr lang="tr-TR" sz="2000" spc="-118" dirty="0">
                <a:latin typeface="Times New Roman" panose="02020603050405020304" pitchFamily="18" charset="0"/>
                <a:cs typeface="Times New Roman" panose="02020603050405020304" pitchFamily="18" charset="0"/>
              </a:rPr>
              <a:t>sağlar.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7115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35696" y="548680"/>
            <a:ext cx="6192688" cy="868958"/>
          </a:xfrm>
        </p:spPr>
        <p:txBody>
          <a:bodyPr>
            <a:normAutofit fontScale="90000"/>
          </a:bodyPr>
          <a:lstStyle/>
          <a:p>
            <a:r>
              <a:rPr lang="tr-TR" sz="3200" dirty="0">
                <a:solidFill>
                  <a:srgbClr val="C00000"/>
                </a:solidFill>
                <a:latin typeface="Times New Roman" panose="02020603050405020304" pitchFamily="18" charset="0"/>
                <a:cs typeface="Times New Roman" panose="02020603050405020304" pitchFamily="18" charset="0"/>
              </a:rPr>
              <a:t>İÇ KONTROLÜN UNSURLARI VE GENEL </a:t>
            </a:r>
            <a:r>
              <a:rPr lang="tr-TR" sz="3200" dirty="0" smtClean="0">
                <a:solidFill>
                  <a:srgbClr val="C00000"/>
                </a:solidFill>
                <a:latin typeface="Times New Roman" panose="02020603050405020304" pitchFamily="18" charset="0"/>
                <a:cs typeface="Times New Roman" panose="02020603050405020304" pitchFamily="18" charset="0"/>
              </a:rPr>
              <a:t>KOŞULLARI</a:t>
            </a:r>
            <a:endParaRPr lang="tr-TR" sz="3000" b="1" dirty="0">
              <a:solidFill>
                <a:srgbClr val="C63508"/>
              </a:solidFill>
              <a:effectLst>
                <a:outerShdw blurRad="38100" dist="38100" dir="2700000" algn="tl">
                  <a:srgbClr val="000000">
                    <a:alpha val="43137"/>
                  </a:srgbClr>
                </a:outerShdw>
              </a:effectLst>
              <a:latin typeface="Cambria" panose="02040503050406030204" pitchFamily="18" charset="0"/>
              <a:cs typeface="Times New Roman" panose="02020603050405020304" pitchFamily="18" charset="0"/>
            </a:endParaRPr>
          </a:p>
        </p:txBody>
      </p:sp>
      <p:pic>
        <p:nvPicPr>
          <p:cNvPr id="8" name="Picture 2" descr="C:\Users\Sevgi.Cetinkaya1\Desktop\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4"/>
          <p:cNvSpPr>
            <a:spLocks noGrp="1"/>
          </p:cNvSpPr>
          <p:nvPr>
            <p:ph idx="1"/>
          </p:nvPr>
        </p:nvSpPr>
        <p:spPr>
          <a:xfrm>
            <a:off x="457200" y="1600200"/>
            <a:ext cx="8229600" cy="4997152"/>
          </a:xfrm>
        </p:spPr>
        <p:txBody>
          <a:bodyPr>
            <a:normAutofit fontScale="40000" lnSpcReduction="20000"/>
          </a:bodyPr>
          <a:lstStyle/>
          <a:p>
            <a:pPr marL="11138" marR="94114">
              <a:lnSpc>
                <a:spcPct val="150000"/>
              </a:lnSpc>
              <a:tabLst>
                <a:tab pos="211620" algn="l"/>
              </a:tabLst>
            </a:pPr>
            <a:r>
              <a:rPr lang="tr-TR" sz="3500" b="1" dirty="0"/>
              <a:t>İç Kontrol ve Ön Malî Kontrole İlişkin Usul ve Esaslar</a:t>
            </a:r>
          </a:p>
          <a:p>
            <a:pPr marL="11138" marR="94114">
              <a:lnSpc>
                <a:spcPct val="150000"/>
              </a:lnSpc>
              <a:tabLst>
                <a:tab pos="211620" algn="l"/>
              </a:tabLst>
            </a:pPr>
            <a:r>
              <a:rPr lang="tr-TR" sz="3500" b="1" dirty="0"/>
              <a:t>Madde 7- </a:t>
            </a:r>
            <a:r>
              <a:rPr lang="tr-TR" sz="3500" dirty="0"/>
              <a:t>İç kontrolün unsurları ve genel koşulları şunlardır: </a:t>
            </a:r>
            <a:endParaRPr lang="tr-TR" sz="3500" b="1" dirty="0">
              <a:latin typeface="Times New Roman" panose="02020603050405020304" pitchFamily="18" charset="0"/>
              <a:cs typeface="Times New Roman" panose="02020603050405020304" pitchFamily="18" charset="0"/>
            </a:endParaRPr>
          </a:p>
          <a:p>
            <a:pPr marL="468338" marR="94114" indent="-457200">
              <a:lnSpc>
                <a:spcPct val="150000"/>
              </a:lnSpc>
              <a:buFont typeface="+mj-lt"/>
              <a:buAutoNum type="alphaLcPeriod"/>
              <a:tabLst>
                <a:tab pos="211620" algn="l"/>
              </a:tabLst>
            </a:pPr>
            <a:r>
              <a:rPr lang="tr-TR" sz="3500" b="1" dirty="0">
                <a:latin typeface="Times New Roman" panose="02020603050405020304" pitchFamily="18" charset="0"/>
                <a:cs typeface="Times New Roman" panose="02020603050405020304" pitchFamily="18" charset="0"/>
              </a:rPr>
              <a:t> Kontrol ortamı: </a:t>
            </a:r>
            <a:r>
              <a:rPr lang="tr-TR" sz="3500" dirty="0">
                <a:latin typeface="Times New Roman" panose="02020603050405020304" pitchFamily="18" charset="0"/>
                <a:cs typeface="Times New Roman" panose="02020603050405020304" pitchFamily="18" charset="0"/>
              </a:rPr>
              <a:t>İdarenin yöneticileri ve çalışanlarının iç kontrole olumlu bir bakış sağlaması, etik değerlere ve dürüst bir yönetim anlayışına sahip olması esastır. Performans esaslı yönetim anlayışı çerçevesinde görev, yetki ve sorumlulukların uzmanlığa önem verilerek bilgili ve yeterli kişilere verilmesi ve personelin performansının değerlendirilmesi sağlanır. İdarenin organizasyon yapısı ile personelin görev, yetki ve sorumlulukları açık bir şekilde belirlenir.</a:t>
            </a:r>
          </a:p>
          <a:p>
            <a:pPr marL="468338" marR="94114" indent="-457200">
              <a:lnSpc>
                <a:spcPct val="150000"/>
              </a:lnSpc>
              <a:buFont typeface="+mj-lt"/>
              <a:buAutoNum type="alphaLcPeriod"/>
              <a:tabLst>
                <a:tab pos="211620" algn="l"/>
              </a:tabLst>
            </a:pPr>
            <a:r>
              <a:rPr lang="tr-TR" sz="3500" b="1" dirty="0">
                <a:latin typeface="Times New Roman" panose="02020603050405020304" pitchFamily="18" charset="0"/>
                <a:cs typeface="Times New Roman" panose="02020603050405020304" pitchFamily="18" charset="0"/>
              </a:rPr>
              <a:t> Risk değerlendirmesi: </a:t>
            </a:r>
            <a:r>
              <a:rPr lang="tr-TR" sz="3500" dirty="0">
                <a:latin typeface="Times New Roman" panose="02020603050405020304" pitchFamily="18" charset="0"/>
                <a:cs typeface="Times New Roman" panose="02020603050405020304" pitchFamily="18" charset="0"/>
              </a:rPr>
              <a:t>Risk değerlendirmesi, mevcut koşullarda meydana gelen değişiklikler dikkate alınarak gerçekleştirilen ve süreklilik arz eden bir faaliyettir. İdare, stratejik planında ve performans programında belirlenen amaç ve hedeflerine ulaşmak için iç ve dış nedenlerden kaynaklanan riskleri değerlendirir.</a:t>
            </a:r>
          </a:p>
          <a:p>
            <a:pPr marL="468338" marR="94114" indent="-457200">
              <a:lnSpc>
                <a:spcPct val="150000"/>
              </a:lnSpc>
              <a:buFont typeface="+mj-lt"/>
              <a:buAutoNum type="alphaLcPeriod"/>
              <a:tabLst>
                <a:tab pos="211620" algn="l"/>
              </a:tabLst>
            </a:pPr>
            <a:r>
              <a:rPr lang="tr-TR" sz="3500" b="1" dirty="0">
                <a:latin typeface="Times New Roman" panose="02020603050405020304" pitchFamily="18" charset="0"/>
                <a:cs typeface="Times New Roman" panose="02020603050405020304" pitchFamily="18" charset="0"/>
              </a:rPr>
              <a:t> Kontrol faaliyetleri: </a:t>
            </a:r>
            <a:r>
              <a:rPr lang="tr-TR" sz="3500" dirty="0">
                <a:latin typeface="Times New Roman" panose="02020603050405020304" pitchFamily="18" charset="0"/>
                <a:cs typeface="Times New Roman" panose="02020603050405020304" pitchFamily="18" charset="0"/>
              </a:rPr>
              <a:t>Önleyici, tespit edici ve düzeltici her türlü kontrol faaliyeti belirlenir ve uygulanır.</a:t>
            </a:r>
          </a:p>
          <a:p>
            <a:pPr marL="468338" marR="94114" indent="-457200">
              <a:lnSpc>
                <a:spcPct val="150000"/>
              </a:lnSpc>
              <a:buFont typeface="+mj-lt"/>
              <a:buAutoNum type="alphaLcPeriod"/>
              <a:tabLst>
                <a:tab pos="211620" algn="l"/>
              </a:tabLst>
            </a:pPr>
            <a:r>
              <a:rPr lang="tr-TR" sz="3500" b="1" dirty="0">
                <a:latin typeface="Times New Roman" panose="02020603050405020304" pitchFamily="18" charset="0"/>
                <a:cs typeface="Times New Roman" panose="02020603050405020304" pitchFamily="18" charset="0"/>
              </a:rPr>
              <a:t>Bilgi ve iletişim: </a:t>
            </a:r>
            <a:r>
              <a:rPr lang="tr-TR" sz="3500" dirty="0">
                <a:latin typeface="Times New Roman" panose="02020603050405020304" pitchFamily="18" charset="0"/>
                <a:cs typeface="Times New Roman" panose="02020603050405020304" pitchFamily="18" charset="0"/>
              </a:rPr>
              <a:t>İdarenin ihtiyaç duyacağı her türlü bilgi uygun bir şekilde kaydedilir, tasnif edilir ve ilgililerin iç kontrol ile diğer sorumluluklarını yerine getirebilecekleri bir şekilde ve sürede iletilir.</a:t>
            </a:r>
          </a:p>
          <a:p>
            <a:pPr marL="468338" marR="94114" indent="-457200">
              <a:lnSpc>
                <a:spcPct val="150000"/>
              </a:lnSpc>
              <a:buFont typeface="+mj-lt"/>
              <a:buAutoNum type="alphaLcPeriod"/>
              <a:tabLst>
                <a:tab pos="211620" algn="l"/>
              </a:tabLst>
            </a:pPr>
            <a:r>
              <a:rPr lang="tr-TR" sz="3500" b="1" dirty="0">
                <a:latin typeface="Times New Roman" panose="02020603050405020304" pitchFamily="18" charset="0"/>
                <a:cs typeface="Times New Roman" panose="02020603050405020304" pitchFamily="18" charset="0"/>
              </a:rPr>
              <a:t>Gözetim: </a:t>
            </a:r>
            <a:r>
              <a:rPr lang="tr-TR" sz="3500" dirty="0">
                <a:latin typeface="Times New Roman" panose="02020603050405020304" pitchFamily="18" charset="0"/>
                <a:cs typeface="Times New Roman" panose="02020603050405020304" pitchFamily="18" charset="0"/>
              </a:rPr>
              <a:t>İç kontrol sistem ve faaliyetleri sürekli izlenir, gözden geçirilir ve değerlendirilir.</a:t>
            </a:r>
          </a:p>
          <a:p>
            <a:endParaRPr lang="tr-TR" dirty="0"/>
          </a:p>
        </p:txBody>
      </p:sp>
    </p:spTree>
    <p:extLst>
      <p:ext uri="{BB962C8B-B14F-4D97-AF65-F5344CB8AC3E}">
        <p14:creationId xmlns:p14="http://schemas.microsoft.com/office/powerpoint/2010/main" val="2125991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1259633" y="3284984"/>
            <a:ext cx="7608944" cy="288031"/>
          </a:xfrm>
        </p:spPr>
        <p:txBody>
          <a:bodyPr>
            <a:normAutofit fontScale="90000"/>
          </a:bodyPr>
          <a:lstStyle/>
          <a:p>
            <a:endParaRPr lang="tr-TR" sz="4000" b="1" dirty="0">
              <a:solidFill>
                <a:srgbClr val="C63508"/>
              </a:solidFill>
              <a:effectLst>
                <a:outerShdw blurRad="38100" dist="38100" dir="2700000" algn="tl">
                  <a:srgbClr val="000000">
                    <a:alpha val="43137"/>
                  </a:srgbClr>
                </a:outerShdw>
              </a:effectLst>
              <a:latin typeface="Cambria" panose="02040503050406030204" pitchFamily="18" charset="0"/>
              <a:cs typeface="Times New Roman" panose="02020603050405020304" pitchFamily="18" charset="0"/>
            </a:endParaRPr>
          </a:p>
        </p:txBody>
      </p:sp>
      <p:sp>
        <p:nvSpPr>
          <p:cNvPr id="7" name="Metin kutusu 6"/>
          <p:cNvSpPr txBox="1"/>
          <p:nvPr/>
        </p:nvSpPr>
        <p:spPr>
          <a:xfrm>
            <a:off x="931869" y="1367730"/>
            <a:ext cx="7168523" cy="400110"/>
          </a:xfrm>
          <a:prstGeom prst="rect">
            <a:avLst/>
          </a:prstGeom>
          <a:noFill/>
        </p:spPr>
        <p:txBody>
          <a:bodyPr wrap="square" rtlCol="0">
            <a:spAutoFit/>
          </a:bodyPr>
          <a:lstStyle/>
          <a:p>
            <a:pPr algn="just"/>
            <a:r>
              <a:rPr lang="tr-TR" sz="2000" dirty="0">
                <a:latin typeface="Cambria" panose="02040503050406030204" pitchFamily="18" charset="0"/>
                <a:cs typeface="Times New Roman" panose="02020603050405020304" pitchFamily="18" charset="0"/>
              </a:rPr>
              <a:t>	</a:t>
            </a:r>
            <a:endParaRPr lang="tr-TR" sz="1700" dirty="0">
              <a:latin typeface="Cambria" panose="02040503050406030204" pitchFamily="18" charset="0"/>
              <a:cs typeface="Times New Roman" panose="02020603050405020304" pitchFamily="18" charset="0"/>
            </a:endParaRPr>
          </a:p>
        </p:txBody>
      </p:sp>
      <p:pic>
        <p:nvPicPr>
          <p:cNvPr id="8" name="Picture 2" descr="C:\Users\Sevgi.Cetinkaya1\Desktop\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pic>
        <p:nvPicPr>
          <p:cNvPr id="10" name="Resim 4" descr="Ä°lgili resi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1869" y="1367730"/>
            <a:ext cx="7787571" cy="5313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9776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35696" y="836712"/>
            <a:ext cx="6192688" cy="580926"/>
          </a:xfrm>
        </p:spPr>
        <p:txBody>
          <a:bodyPr>
            <a:normAutofit fontScale="90000"/>
          </a:bodyPr>
          <a:lstStyle/>
          <a:p>
            <a:r>
              <a:rPr lang="tr-TR" sz="3200" b="1" dirty="0">
                <a:solidFill>
                  <a:srgbClr val="C00000"/>
                </a:solidFill>
                <a:latin typeface="Times New Roman" panose="02020603050405020304" pitchFamily="18" charset="0"/>
                <a:cs typeface="Times New Roman" panose="02020603050405020304" pitchFamily="18" charset="0"/>
              </a:rPr>
              <a:t>KAMU İÇ KONTROL STANDARTLARI</a:t>
            </a:r>
            <a:br>
              <a:rPr lang="tr-TR" sz="3200" b="1" dirty="0">
                <a:solidFill>
                  <a:srgbClr val="C00000"/>
                </a:solidFill>
                <a:latin typeface="Times New Roman" panose="02020603050405020304" pitchFamily="18" charset="0"/>
                <a:cs typeface="Times New Roman" panose="02020603050405020304" pitchFamily="18" charset="0"/>
              </a:rPr>
            </a:br>
            <a:endParaRPr lang="tr-TR" sz="3000" b="1" dirty="0">
              <a:solidFill>
                <a:srgbClr val="C63508"/>
              </a:solidFill>
              <a:effectLst>
                <a:outerShdw blurRad="38100" dist="38100" dir="2700000" algn="tl">
                  <a:srgbClr val="000000">
                    <a:alpha val="43137"/>
                  </a:srgbClr>
                </a:outerShdw>
              </a:effectLst>
              <a:latin typeface="Cambria" panose="02040503050406030204" pitchFamily="18" charset="0"/>
              <a:cs typeface="Times New Roman" panose="02020603050405020304" pitchFamily="18" charset="0"/>
            </a:endParaRPr>
          </a:p>
        </p:txBody>
      </p:sp>
      <p:sp>
        <p:nvSpPr>
          <p:cNvPr id="3" name="İçerik Yer Tutucusu 2"/>
          <p:cNvSpPr>
            <a:spLocks noGrp="1"/>
          </p:cNvSpPr>
          <p:nvPr>
            <p:ph idx="1"/>
          </p:nvPr>
        </p:nvSpPr>
        <p:spPr>
          <a:xfrm>
            <a:off x="457200" y="1367730"/>
            <a:ext cx="8363272" cy="5229621"/>
          </a:xfrm>
        </p:spPr>
        <p:txBody>
          <a:bodyPr>
            <a:normAutofit/>
          </a:bodyPr>
          <a:lstStyle/>
          <a:p>
            <a:pPr marL="0" indent="0" algn="ctr" fontAlgn="base">
              <a:buNone/>
            </a:pPr>
            <a:endParaRPr lang="tr-TR" b="1" dirty="0" smtClean="0">
              <a:latin typeface="Cambria" panose="02040503050406030204" pitchFamily="18" charset="0"/>
            </a:endParaRPr>
          </a:p>
          <a:p>
            <a:pPr marL="0" indent="0" algn="ctr" fontAlgn="base">
              <a:buNone/>
            </a:pPr>
            <a:endParaRPr lang="tr-TR" sz="2800" b="1" dirty="0" smtClean="0"/>
          </a:p>
          <a:p>
            <a:pPr marL="0" indent="0" algn="ctr" fontAlgn="base">
              <a:buNone/>
            </a:pPr>
            <a:endParaRPr lang="tr-TR" sz="2600" b="1" dirty="0" smtClean="0">
              <a:latin typeface="Times New Roman" panose="02020603050405020304" pitchFamily="18" charset="0"/>
              <a:cs typeface="Times New Roman" panose="02020603050405020304" pitchFamily="18" charset="0"/>
            </a:endParaRPr>
          </a:p>
        </p:txBody>
      </p:sp>
      <p:pic>
        <p:nvPicPr>
          <p:cNvPr id="8" name="Picture 2" descr="C:\Users\Sevgi.Cetinkaya1\Desktop\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
        <p:nvSpPr>
          <p:cNvPr id="5" name="object 21"/>
          <p:cNvSpPr/>
          <p:nvPr/>
        </p:nvSpPr>
        <p:spPr>
          <a:xfrm>
            <a:off x="189334" y="1198210"/>
            <a:ext cx="4811316" cy="5412730"/>
          </a:xfrm>
          <a:prstGeom prst="rect">
            <a:avLst/>
          </a:prstGeom>
          <a:blipFill>
            <a:blip r:embed="rId4" cstate="print"/>
            <a:stretch>
              <a:fillRect/>
            </a:stretch>
          </a:blipFill>
        </p:spPr>
        <p:txBody>
          <a:bodyPr wrap="square" lIns="0" tIns="0" rIns="0" bIns="0" rtlCol="0"/>
          <a:lstStyle/>
          <a:p>
            <a:endParaRPr sz="1579"/>
          </a:p>
        </p:txBody>
      </p:sp>
      <p:sp>
        <p:nvSpPr>
          <p:cNvPr id="21" name="object 7"/>
          <p:cNvSpPr/>
          <p:nvPr/>
        </p:nvSpPr>
        <p:spPr>
          <a:xfrm>
            <a:off x="6838144" y="2017915"/>
            <a:ext cx="1766537" cy="1385481"/>
          </a:xfrm>
          <a:custGeom>
            <a:avLst/>
            <a:gdLst/>
            <a:ahLst/>
            <a:cxnLst/>
            <a:rect l="l" t="t" r="r" b="b"/>
            <a:pathLst>
              <a:path w="3421379" h="1579880">
                <a:moveTo>
                  <a:pt x="0" y="157987"/>
                </a:moveTo>
                <a:lnTo>
                  <a:pt x="8054" y="108053"/>
                </a:lnTo>
                <a:lnTo>
                  <a:pt x="30484" y="64684"/>
                </a:lnTo>
                <a:lnTo>
                  <a:pt x="64684" y="30484"/>
                </a:lnTo>
                <a:lnTo>
                  <a:pt x="108053" y="8054"/>
                </a:lnTo>
                <a:lnTo>
                  <a:pt x="157987" y="0"/>
                </a:lnTo>
                <a:lnTo>
                  <a:pt x="3263391" y="0"/>
                </a:lnTo>
                <a:lnTo>
                  <a:pt x="3313326" y="8054"/>
                </a:lnTo>
                <a:lnTo>
                  <a:pt x="3356695" y="30484"/>
                </a:lnTo>
                <a:lnTo>
                  <a:pt x="3390895" y="64684"/>
                </a:lnTo>
                <a:lnTo>
                  <a:pt x="3413325" y="108053"/>
                </a:lnTo>
                <a:lnTo>
                  <a:pt x="3421380" y="157987"/>
                </a:lnTo>
                <a:lnTo>
                  <a:pt x="3421380" y="1421891"/>
                </a:lnTo>
                <a:lnTo>
                  <a:pt x="3413325" y="1471826"/>
                </a:lnTo>
                <a:lnTo>
                  <a:pt x="3390895" y="1515195"/>
                </a:lnTo>
                <a:lnTo>
                  <a:pt x="3356695" y="1549395"/>
                </a:lnTo>
                <a:lnTo>
                  <a:pt x="3313326" y="1571825"/>
                </a:lnTo>
                <a:lnTo>
                  <a:pt x="3263391" y="1579879"/>
                </a:lnTo>
                <a:lnTo>
                  <a:pt x="157987" y="1579879"/>
                </a:lnTo>
                <a:lnTo>
                  <a:pt x="108053" y="1571825"/>
                </a:lnTo>
                <a:lnTo>
                  <a:pt x="64684" y="1549395"/>
                </a:lnTo>
                <a:lnTo>
                  <a:pt x="30484" y="1515195"/>
                </a:lnTo>
                <a:lnTo>
                  <a:pt x="8054" y="1471826"/>
                </a:lnTo>
                <a:lnTo>
                  <a:pt x="0" y="1421891"/>
                </a:lnTo>
                <a:lnTo>
                  <a:pt x="0" y="157987"/>
                </a:lnTo>
                <a:close/>
              </a:path>
            </a:pathLst>
          </a:custGeom>
          <a:ln w="10160">
            <a:solidFill>
              <a:srgbClr val="FFFFFF"/>
            </a:solidFill>
            <a:prstDash val="sysDash"/>
          </a:ln>
        </p:spPr>
        <p:txBody>
          <a:bodyPr wrap="square" lIns="0" tIns="0" rIns="0" bIns="0" rtlCol="0"/>
          <a:lstStyle/>
          <a:p>
            <a:endParaRPr sz="1579"/>
          </a:p>
        </p:txBody>
      </p:sp>
      <p:sp>
        <p:nvSpPr>
          <p:cNvPr id="22" name="object 8"/>
          <p:cNvSpPr txBox="1"/>
          <p:nvPr/>
        </p:nvSpPr>
        <p:spPr>
          <a:xfrm>
            <a:off x="5000650" y="2397105"/>
            <a:ext cx="1561289" cy="1031330"/>
          </a:xfrm>
          <a:prstGeom prst="rect">
            <a:avLst/>
          </a:prstGeom>
        </p:spPr>
        <p:txBody>
          <a:bodyPr vert="horz" wrap="square" lIns="0" tIns="66824" rIns="0" bIns="0" rtlCol="0">
            <a:spAutoFit/>
          </a:bodyPr>
          <a:lstStyle/>
          <a:p>
            <a:pPr algn="ctr">
              <a:spcBef>
                <a:spcPts val="526"/>
              </a:spcBef>
            </a:pPr>
            <a:r>
              <a:rPr sz="1316" u="sng" spc="-320" dirty="0">
                <a:uFill>
                  <a:solidFill>
                    <a:srgbClr val="000000"/>
                  </a:solidFill>
                </a:uFill>
                <a:latin typeface="Times New Roman"/>
                <a:cs typeface="Times New Roman"/>
              </a:rPr>
              <a:t> </a:t>
            </a:r>
            <a:r>
              <a:rPr sz="1316" b="1" u="sng" spc="-145" dirty="0">
                <a:uFill>
                  <a:solidFill>
                    <a:srgbClr val="000000"/>
                  </a:solidFill>
                </a:uFill>
                <a:latin typeface="Arial"/>
                <a:cs typeface="Arial"/>
              </a:rPr>
              <a:t>Risk</a:t>
            </a:r>
            <a:r>
              <a:rPr sz="1316" b="1" u="sng" spc="-79" dirty="0">
                <a:uFill>
                  <a:solidFill>
                    <a:srgbClr val="000000"/>
                  </a:solidFill>
                </a:uFill>
                <a:latin typeface="Arial"/>
                <a:cs typeface="Arial"/>
              </a:rPr>
              <a:t> </a:t>
            </a:r>
            <a:r>
              <a:rPr sz="1316" b="1" u="sng" spc="-92" dirty="0">
                <a:uFill>
                  <a:solidFill>
                    <a:srgbClr val="000000"/>
                  </a:solidFill>
                </a:uFill>
                <a:latin typeface="Arial"/>
                <a:cs typeface="Arial"/>
              </a:rPr>
              <a:t>Değerlendirmesi</a:t>
            </a:r>
            <a:endParaRPr sz="1316" dirty="0">
              <a:latin typeface="Arial"/>
              <a:cs typeface="Arial"/>
            </a:endParaRPr>
          </a:p>
          <a:p>
            <a:pPr algn="ctr">
              <a:spcBef>
                <a:spcPts val="439"/>
              </a:spcBef>
            </a:pPr>
            <a:r>
              <a:rPr sz="1316" spc="-114" dirty="0">
                <a:latin typeface="Arial"/>
                <a:cs typeface="Arial"/>
              </a:rPr>
              <a:t>Risk</a:t>
            </a:r>
            <a:r>
              <a:rPr sz="1316" spc="-79" dirty="0">
                <a:latin typeface="Arial"/>
                <a:cs typeface="Arial"/>
              </a:rPr>
              <a:t> </a:t>
            </a:r>
            <a:r>
              <a:rPr sz="1316" spc="-70" dirty="0">
                <a:latin typeface="Arial"/>
                <a:cs typeface="Arial"/>
              </a:rPr>
              <a:t>Tespiti</a:t>
            </a:r>
            <a:endParaRPr sz="1316" dirty="0">
              <a:latin typeface="Arial"/>
              <a:cs typeface="Arial"/>
            </a:endParaRPr>
          </a:p>
          <a:p>
            <a:pPr marL="2784" algn="ctr">
              <a:spcBef>
                <a:spcPts val="421"/>
              </a:spcBef>
            </a:pPr>
            <a:r>
              <a:rPr sz="1316" spc="-110" dirty="0">
                <a:latin typeface="Arial"/>
                <a:cs typeface="Arial"/>
              </a:rPr>
              <a:t>Risk</a:t>
            </a:r>
            <a:r>
              <a:rPr sz="1316" spc="-79" dirty="0">
                <a:latin typeface="Arial"/>
                <a:cs typeface="Arial"/>
              </a:rPr>
              <a:t> </a:t>
            </a:r>
            <a:r>
              <a:rPr sz="1316" spc="-66" dirty="0">
                <a:latin typeface="Arial"/>
                <a:cs typeface="Arial"/>
              </a:rPr>
              <a:t>Ölçümü</a:t>
            </a:r>
            <a:endParaRPr sz="1316" dirty="0">
              <a:latin typeface="Arial"/>
              <a:cs typeface="Arial"/>
            </a:endParaRPr>
          </a:p>
          <a:p>
            <a:pPr algn="ctr">
              <a:spcBef>
                <a:spcPts val="439"/>
              </a:spcBef>
            </a:pPr>
            <a:r>
              <a:rPr sz="1316" spc="-114" dirty="0">
                <a:latin typeface="Arial"/>
                <a:cs typeface="Arial"/>
              </a:rPr>
              <a:t>Risk</a:t>
            </a:r>
            <a:r>
              <a:rPr sz="1316" spc="-105" dirty="0">
                <a:latin typeface="Arial"/>
                <a:cs typeface="Arial"/>
              </a:rPr>
              <a:t> </a:t>
            </a:r>
            <a:r>
              <a:rPr sz="1316" spc="-53" dirty="0">
                <a:latin typeface="Arial"/>
                <a:cs typeface="Arial"/>
              </a:rPr>
              <a:t>Önceliklendirmesi</a:t>
            </a:r>
            <a:endParaRPr sz="1316" dirty="0">
              <a:latin typeface="Arial"/>
              <a:cs typeface="Arial"/>
            </a:endParaRPr>
          </a:p>
        </p:txBody>
      </p:sp>
      <p:sp>
        <p:nvSpPr>
          <p:cNvPr id="24" name="object 10"/>
          <p:cNvSpPr/>
          <p:nvPr/>
        </p:nvSpPr>
        <p:spPr>
          <a:xfrm>
            <a:off x="5268517" y="3525905"/>
            <a:ext cx="1427230" cy="1385481"/>
          </a:xfrm>
          <a:custGeom>
            <a:avLst/>
            <a:gdLst/>
            <a:ahLst/>
            <a:cxnLst/>
            <a:rect l="l" t="t" r="r" b="b"/>
            <a:pathLst>
              <a:path w="1673859" h="1579879">
                <a:moveTo>
                  <a:pt x="0" y="157987"/>
                </a:moveTo>
                <a:lnTo>
                  <a:pt x="8054" y="108053"/>
                </a:lnTo>
                <a:lnTo>
                  <a:pt x="30484" y="64684"/>
                </a:lnTo>
                <a:lnTo>
                  <a:pt x="64684" y="30484"/>
                </a:lnTo>
                <a:lnTo>
                  <a:pt x="108053" y="8054"/>
                </a:lnTo>
                <a:lnTo>
                  <a:pt x="157987" y="0"/>
                </a:lnTo>
                <a:lnTo>
                  <a:pt x="1515871" y="0"/>
                </a:lnTo>
                <a:lnTo>
                  <a:pt x="1565806" y="8054"/>
                </a:lnTo>
                <a:lnTo>
                  <a:pt x="1609175" y="30484"/>
                </a:lnTo>
                <a:lnTo>
                  <a:pt x="1643375" y="64684"/>
                </a:lnTo>
                <a:lnTo>
                  <a:pt x="1665805" y="108053"/>
                </a:lnTo>
                <a:lnTo>
                  <a:pt x="1673860" y="157987"/>
                </a:lnTo>
                <a:lnTo>
                  <a:pt x="1673860" y="1421892"/>
                </a:lnTo>
                <a:lnTo>
                  <a:pt x="1665805" y="1471826"/>
                </a:lnTo>
                <a:lnTo>
                  <a:pt x="1643375" y="1515195"/>
                </a:lnTo>
                <a:lnTo>
                  <a:pt x="1609175" y="1549395"/>
                </a:lnTo>
                <a:lnTo>
                  <a:pt x="1565806" y="1571825"/>
                </a:lnTo>
                <a:lnTo>
                  <a:pt x="1515871" y="1579880"/>
                </a:lnTo>
                <a:lnTo>
                  <a:pt x="157987" y="1579880"/>
                </a:lnTo>
                <a:lnTo>
                  <a:pt x="108053" y="1571825"/>
                </a:lnTo>
                <a:lnTo>
                  <a:pt x="64684" y="1549395"/>
                </a:lnTo>
                <a:lnTo>
                  <a:pt x="30484" y="1515195"/>
                </a:lnTo>
                <a:lnTo>
                  <a:pt x="8054" y="1471826"/>
                </a:lnTo>
                <a:lnTo>
                  <a:pt x="0" y="1421892"/>
                </a:lnTo>
                <a:lnTo>
                  <a:pt x="0" y="157987"/>
                </a:lnTo>
                <a:close/>
              </a:path>
            </a:pathLst>
          </a:custGeom>
          <a:ln w="10159">
            <a:solidFill>
              <a:srgbClr val="FFFFFF"/>
            </a:solidFill>
            <a:prstDash val="sysDash"/>
          </a:ln>
        </p:spPr>
        <p:txBody>
          <a:bodyPr wrap="square" lIns="0" tIns="0" rIns="0" bIns="0" rtlCol="0"/>
          <a:lstStyle/>
          <a:p>
            <a:endParaRPr sz="1579"/>
          </a:p>
        </p:txBody>
      </p:sp>
      <p:sp>
        <p:nvSpPr>
          <p:cNvPr id="27" name="object 13"/>
          <p:cNvSpPr/>
          <p:nvPr/>
        </p:nvSpPr>
        <p:spPr>
          <a:xfrm>
            <a:off x="7521605" y="3703887"/>
            <a:ext cx="1324515" cy="1207499"/>
          </a:xfrm>
          <a:custGeom>
            <a:avLst/>
            <a:gdLst/>
            <a:ahLst/>
            <a:cxnLst/>
            <a:rect l="l" t="t" r="r" b="b"/>
            <a:pathLst>
              <a:path w="1673859" h="1579879">
                <a:moveTo>
                  <a:pt x="0" y="157987"/>
                </a:moveTo>
                <a:lnTo>
                  <a:pt x="8054" y="108053"/>
                </a:lnTo>
                <a:lnTo>
                  <a:pt x="30484" y="64684"/>
                </a:lnTo>
                <a:lnTo>
                  <a:pt x="64684" y="30484"/>
                </a:lnTo>
                <a:lnTo>
                  <a:pt x="108053" y="8054"/>
                </a:lnTo>
                <a:lnTo>
                  <a:pt x="157988" y="0"/>
                </a:lnTo>
                <a:lnTo>
                  <a:pt x="1515872" y="0"/>
                </a:lnTo>
                <a:lnTo>
                  <a:pt x="1565806" y="8054"/>
                </a:lnTo>
                <a:lnTo>
                  <a:pt x="1609175" y="30484"/>
                </a:lnTo>
                <a:lnTo>
                  <a:pt x="1643375" y="64684"/>
                </a:lnTo>
                <a:lnTo>
                  <a:pt x="1665805" y="108053"/>
                </a:lnTo>
                <a:lnTo>
                  <a:pt x="1673860" y="157987"/>
                </a:lnTo>
                <a:lnTo>
                  <a:pt x="1673860" y="1421892"/>
                </a:lnTo>
                <a:lnTo>
                  <a:pt x="1665805" y="1471826"/>
                </a:lnTo>
                <a:lnTo>
                  <a:pt x="1643375" y="1515195"/>
                </a:lnTo>
                <a:lnTo>
                  <a:pt x="1609175" y="1549395"/>
                </a:lnTo>
                <a:lnTo>
                  <a:pt x="1565806" y="1571825"/>
                </a:lnTo>
                <a:lnTo>
                  <a:pt x="1515872" y="1579880"/>
                </a:lnTo>
                <a:lnTo>
                  <a:pt x="157988" y="1579880"/>
                </a:lnTo>
                <a:lnTo>
                  <a:pt x="108053" y="1571825"/>
                </a:lnTo>
                <a:lnTo>
                  <a:pt x="64684" y="1549395"/>
                </a:lnTo>
                <a:lnTo>
                  <a:pt x="30484" y="1515195"/>
                </a:lnTo>
                <a:lnTo>
                  <a:pt x="8054" y="1471826"/>
                </a:lnTo>
                <a:lnTo>
                  <a:pt x="0" y="1421892"/>
                </a:lnTo>
                <a:lnTo>
                  <a:pt x="0" y="157987"/>
                </a:lnTo>
                <a:close/>
              </a:path>
            </a:pathLst>
          </a:custGeom>
          <a:ln w="10160">
            <a:solidFill>
              <a:srgbClr val="FFFFFF"/>
            </a:solidFill>
            <a:prstDash val="sysDash"/>
          </a:ln>
        </p:spPr>
        <p:txBody>
          <a:bodyPr wrap="square" lIns="0" tIns="0" rIns="0" bIns="0" rtlCol="0"/>
          <a:lstStyle/>
          <a:p>
            <a:endParaRPr sz="1579"/>
          </a:p>
        </p:txBody>
      </p:sp>
      <p:sp>
        <p:nvSpPr>
          <p:cNvPr id="28" name="object 14"/>
          <p:cNvSpPr txBox="1"/>
          <p:nvPr/>
        </p:nvSpPr>
        <p:spPr>
          <a:xfrm>
            <a:off x="6228185" y="3703887"/>
            <a:ext cx="1440160" cy="783380"/>
          </a:xfrm>
          <a:prstGeom prst="rect">
            <a:avLst/>
          </a:prstGeom>
        </p:spPr>
        <p:txBody>
          <a:bodyPr vert="horz" wrap="square" lIns="0" tIns="11137" rIns="0" bIns="0" rtlCol="0">
            <a:spAutoFit/>
          </a:bodyPr>
          <a:lstStyle/>
          <a:p>
            <a:pPr marL="153146" marR="144236" algn="ctr">
              <a:lnSpc>
                <a:spcPct val="127800"/>
              </a:lnSpc>
              <a:spcBef>
                <a:spcPts val="88"/>
              </a:spcBef>
            </a:pPr>
            <a:r>
              <a:rPr sz="1316" spc="-53" dirty="0">
                <a:latin typeface="Arial"/>
                <a:cs typeface="Arial"/>
              </a:rPr>
              <a:t>Bilgi</a:t>
            </a:r>
            <a:r>
              <a:rPr sz="1316" spc="-105" dirty="0">
                <a:latin typeface="Arial"/>
                <a:cs typeface="Arial"/>
              </a:rPr>
              <a:t> </a:t>
            </a:r>
            <a:r>
              <a:rPr sz="1316" spc="-61" dirty="0">
                <a:latin typeface="Arial"/>
                <a:cs typeface="Arial"/>
              </a:rPr>
              <a:t>Sistemleri  Raporlamalar</a:t>
            </a:r>
            <a:endParaRPr sz="1316" dirty="0">
              <a:latin typeface="Arial"/>
              <a:cs typeface="Arial"/>
            </a:endParaRPr>
          </a:p>
          <a:p>
            <a:pPr algn="ctr">
              <a:spcBef>
                <a:spcPts val="421"/>
              </a:spcBef>
            </a:pPr>
            <a:r>
              <a:rPr sz="1316" spc="-31" dirty="0">
                <a:latin typeface="Arial"/>
                <a:cs typeface="Arial"/>
              </a:rPr>
              <a:t>İletişim</a:t>
            </a:r>
            <a:r>
              <a:rPr sz="1316" spc="-70" dirty="0">
                <a:latin typeface="Arial"/>
                <a:cs typeface="Arial"/>
              </a:rPr>
              <a:t> </a:t>
            </a:r>
            <a:r>
              <a:rPr sz="1316" spc="-53" dirty="0">
                <a:latin typeface="Arial"/>
                <a:cs typeface="Arial"/>
              </a:rPr>
              <a:t>Faaliyetleri</a:t>
            </a:r>
            <a:endParaRPr sz="1316" dirty="0">
              <a:latin typeface="Arial"/>
              <a:cs typeface="Arial"/>
            </a:endParaRPr>
          </a:p>
        </p:txBody>
      </p:sp>
      <p:sp>
        <p:nvSpPr>
          <p:cNvPr id="29" name="object 22"/>
          <p:cNvSpPr/>
          <p:nvPr/>
        </p:nvSpPr>
        <p:spPr>
          <a:xfrm>
            <a:off x="4091583" y="5280631"/>
            <a:ext cx="1011267" cy="552410"/>
          </a:xfrm>
          <a:custGeom>
            <a:avLst/>
            <a:gdLst/>
            <a:ahLst/>
            <a:cxnLst/>
            <a:rect l="l" t="t" r="r" b="b"/>
            <a:pathLst>
              <a:path w="1153160" h="629920">
                <a:moveTo>
                  <a:pt x="838200" y="0"/>
                </a:moveTo>
                <a:lnTo>
                  <a:pt x="838200" y="157479"/>
                </a:lnTo>
                <a:lnTo>
                  <a:pt x="0" y="157479"/>
                </a:lnTo>
                <a:lnTo>
                  <a:pt x="0" y="472439"/>
                </a:lnTo>
                <a:lnTo>
                  <a:pt x="838200" y="472439"/>
                </a:lnTo>
                <a:lnTo>
                  <a:pt x="838200" y="629919"/>
                </a:lnTo>
                <a:lnTo>
                  <a:pt x="1153159" y="314959"/>
                </a:lnTo>
                <a:lnTo>
                  <a:pt x="838200" y="0"/>
                </a:lnTo>
                <a:close/>
              </a:path>
            </a:pathLst>
          </a:custGeom>
          <a:solidFill>
            <a:srgbClr val="5B9BD4"/>
          </a:solidFill>
        </p:spPr>
        <p:txBody>
          <a:bodyPr wrap="square" lIns="0" tIns="0" rIns="0" bIns="0" rtlCol="0"/>
          <a:lstStyle/>
          <a:p>
            <a:endParaRPr sz="1579"/>
          </a:p>
        </p:txBody>
      </p:sp>
      <p:sp>
        <p:nvSpPr>
          <p:cNvPr id="31" name="object 24"/>
          <p:cNvSpPr/>
          <p:nvPr/>
        </p:nvSpPr>
        <p:spPr>
          <a:xfrm>
            <a:off x="3684221" y="2279190"/>
            <a:ext cx="1040224" cy="512316"/>
          </a:xfrm>
          <a:custGeom>
            <a:avLst/>
            <a:gdLst/>
            <a:ahLst/>
            <a:cxnLst/>
            <a:rect l="l" t="t" r="r" b="b"/>
            <a:pathLst>
              <a:path w="1186179" h="584200">
                <a:moveTo>
                  <a:pt x="894079" y="0"/>
                </a:moveTo>
                <a:lnTo>
                  <a:pt x="894079" y="146050"/>
                </a:lnTo>
                <a:lnTo>
                  <a:pt x="0" y="146050"/>
                </a:lnTo>
                <a:lnTo>
                  <a:pt x="0" y="438150"/>
                </a:lnTo>
                <a:lnTo>
                  <a:pt x="894079" y="438150"/>
                </a:lnTo>
                <a:lnTo>
                  <a:pt x="894079" y="584200"/>
                </a:lnTo>
                <a:lnTo>
                  <a:pt x="1186179" y="292100"/>
                </a:lnTo>
                <a:lnTo>
                  <a:pt x="894079" y="0"/>
                </a:lnTo>
                <a:close/>
              </a:path>
            </a:pathLst>
          </a:custGeom>
          <a:solidFill>
            <a:srgbClr val="5B9BD4"/>
          </a:solidFill>
        </p:spPr>
        <p:txBody>
          <a:bodyPr wrap="square" lIns="0" tIns="0" rIns="0" bIns="0" rtlCol="0"/>
          <a:lstStyle/>
          <a:p>
            <a:endParaRPr sz="1579"/>
          </a:p>
        </p:txBody>
      </p:sp>
      <p:sp>
        <p:nvSpPr>
          <p:cNvPr id="4" name="Dikdörtgen 3"/>
          <p:cNvSpPr/>
          <p:nvPr/>
        </p:nvSpPr>
        <p:spPr>
          <a:xfrm>
            <a:off x="5026299" y="3606417"/>
            <a:ext cx="1535639" cy="1169551"/>
          </a:xfrm>
          <a:prstGeom prst="rect">
            <a:avLst/>
          </a:prstGeom>
        </p:spPr>
        <p:txBody>
          <a:bodyPr wrap="square">
            <a:spAutoFit/>
          </a:bodyPr>
          <a:lstStyle/>
          <a:p>
            <a:r>
              <a:rPr lang="tr-TR" sz="1400" b="1" u="sng" spc="-88" dirty="0">
                <a:uFill>
                  <a:solidFill>
                    <a:srgbClr val="000000"/>
                  </a:solidFill>
                </a:uFill>
                <a:latin typeface="Arial"/>
                <a:cs typeface="Arial"/>
              </a:rPr>
              <a:t>Kontroller </a:t>
            </a:r>
            <a:r>
              <a:rPr lang="tr-TR" sz="1400" b="1" spc="-88" dirty="0">
                <a:latin typeface="Arial"/>
                <a:cs typeface="Arial"/>
              </a:rPr>
              <a:t> </a:t>
            </a:r>
            <a:endParaRPr lang="tr-TR" sz="1400" b="1" spc="-88" dirty="0" smtClean="0">
              <a:latin typeface="Arial"/>
              <a:cs typeface="Arial"/>
            </a:endParaRPr>
          </a:p>
          <a:p>
            <a:r>
              <a:rPr lang="tr-TR" sz="1400" spc="-83" dirty="0" smtClean="0">
                <a:latin typeface="Arial"/>
                <a:cs typeface="Arial"/>
              </a:rPr>
              <a:t>Tespit </a:t>
            </a:r>
            <a:r>
              <a:rPr lang="tr-TR" sz="1400" spc="-79" dirty="0">
                <a:latin typeface="Arial"/>
                <a:cs typeface="Arial"/>
              </a:rPr>
              <a:t>Edici  </a:t>
            </a:r>
            <a:r>
              <a:rPr lang="tr-TR" sz="1400" spc="-57" dirty="0">
                <a:latin typeface="Arial"/>
                <a:cs typeface="Arial"/>
              </a:rPr>
              <a:t>Önleyici  </a:t>
            </a:r>
            <a:r>
              <a:rPr lang="tr-TR" sz="1400" spc="-338" dirty="0">
                <a:latin typeface="Arial"/>
                <a:cs typeface="Arial"/>
              </a:rPr>
              <a:t>Y</a:t>
            </a:r>
            <a:r>
              <a:rPr lang="tr-TR" sz="1400" spc="-35" dirty="0">
                <a:latin typeface="Arial"/>
                <a:cs typeface="Arial"/>
              </a:rPr>
              <a:t>ö</a:t>
            </a:r>
            <a:r>
              <a:rPr lang="tr-TR" sz="1400" spc="-53" dirty="0">
                <a:latin typeface="Arial"/>
                <a:cs typeface="Arial"/>
              </a:rPr>
              <a:t>n</a:t>
            </a:r>
            <a:r>
              <a:rPr lang="tr-TR" sz="1400" spc="4" dirty="0">
                <a:latin typeface="Arial"/>
                <a:cs typeface="Arial"/>
              </a:rPr>
              <a:t>l</a:t>
            </a:r>
            <a:r>
              <a:rPr lang="tr-TR" sz="1400" spc="-88" dirty="0">
                <a:latin typeface="Arial"/>
                <a:cs typeface="Arial"/>
              </a:rPr>
              <a:t>e</a:t>
            </a:r>
            <a:r>
              <a:rPr lang="tr-TR" sz="1400" spc="-53" dirty="0">
                <a:latin typeface="Arial"/>
                <a:cs typeface="Arial"/>
              </a:rPr>
              <a:t>nd</a:t>
            </a:r>
            <a:r>
              <a:rPr lang="tr-TR" sz="1400" spc="4" dirty="0">
                <a:latin typeface="Arial"/>
                <a:cs typeface="Arial"/>
              </a:rPr>
              <a:t>i</a:t>
            </a:r>
            <a:r>
              <a:rPr lang="tr-TR" sz="1400" spc="18" dirty="0">
                <a:latin typeface="Arial"/>
                <a:cs typeface="Arial"/>
              </a:rPr>
              <a:t>r</a:t>
            </a:r>
            <a:r>
              <a:rPr lang="tr-TR" sz="1400" dirty="0">
                <a:latin typeface="Arial"/>
                <a:cs typeface="Arial"/>
              </a:rPr>
              <a:t>i</a:t>
            </a:r>
            <a:r>
              <a:rPr lang="tr-TR" sz="1400" spc="-105" dirty="0">
                <a:latin typeface="Arial"/>
                <a:cs typeface="Arial"/>
              </a:rPr>
              <a:t>c</a:t>
            </a:r>
            <a:r>
              <a:rPr lang="tr-TR" sz="1400" spc="9" dirty="0">
                <a:latin typeface="Arial"/>
                <a:cs typeface="Arial"/>
              </a:rPr>
              <a:t>i  </a:t>
            </a:r>
            <a:r>
              <a:rPr lang="tr-TR" sz="1400" spc="-53" dirty="0" smtClean="0">
                <a:latin typeface="Arial"/>
                <a:cs typeface="Arial"/>
              </a:rPr>
              <a:t>Düzeltici</a:t>
            </a:r>
            <a:endParaRPr lang="tr-TR" sz="1400" dirty="0"/>
          </a:p>
        </p:txBody>
      </p:sp>
      <p:sp>
        <p:nvSpPr>
          <p:cNvPr id="33" name="object 20"/>
          <p:cNvSpPr txBox="1"/>
          <p:nvPr/>
        </p:nvSpPr>
        <p:spPr>
          <a:xfrm>
            <a:off x="7884369" y="3934414"/>
            <a:ext cx="936103" cy="213737"/>
          </a:xfrm>
          <a:prstGeom prst="rect">
            <a:avLst/>
          </a:prstGeom>
        </p:spPr>
        <p:txBody>
          <a:bodyPr vert="horz" wrap="square" lIns="0" tIns="11137" rIns="0" bIns="0" rtlCol="0">
            <a:spAutoFit/>
          </a:bodyPr>
          <a:lstStyle/>
          <a:p>
            <a:pPr marL="11138">
              <a:spcBef>
                <a:spcPts val="88"/>
              </a:spcBef>
            </a:pPr>
            <a:r>
              <a:rPr sz="1316" spc="-70" dirty="0">
                <a:latin typeface="Arial"/>
                <a:cs typeface="Arial"/>
              </a:rPr>
              <a:t>İç</a:t>
            </a:r>
            <a:r>
              <a:rPr sz="1316" spc="-127" dirty="0">
                <a:latin typeface="Arial"/>
                <a:cs typeface="Arial"/>
              </a:rPr>
              <a:t> </a:t>
            </a:r>
            <a:r>
              <a:rPr sz="1316" spc="-48" dirty="0">
                <a:latin typeface="Arial"/>
                <a:cs typeface="Arial"/>
              </a:rPr>
              <a:t>Denetim</a:t>
            </a:r>
            <a:endParaRPr sz="1316" dirty="0">
              <a:latin typeface="Arial"/>
              <a:cs typeface="Arial"/>
            </a:endParaRPr>
          </a:p>
        </p:txBody>
      </p:sp>
      <p:sp>
        <p:nvSpPr>
          <p:cNvPr id="6" name="Dikdörtgen 5"/>
          <p:cNvSpPr/>
          <p:nvPr/>
        </p:nvSpPr>
        <p:spPr>
          <a:xfrm>
            <a:off x="6838143" y="2762670"/>
            <a:ext cx="1766537" cy="483081"/>
          </a:xfrm>
          <a:prstGeom prst="rect">
            <a:avLst/>
          </a:prstGeom>
        </p:spPr>
        <p:txBody>
          <a:bodyPr wrap="square">
            <a:spAutoFit/>
          </a:bodyPr>
          <a:lstStyle/>
          <a:p>
            <a:pPr marL="11138" marR="4455" indent="147020">
              <a:lnSpc>
                <a:spcPts val="1456"/>
              </a:lnSpc>
              <a:spcBef>
                <a:spcPts val="237"/>
              </a:spcBef>
            </a:pPr>
            <a:r>
              <a:rPr lang="tr-TR" sz="1400" spc="-39" dirty="0" smtClean="0">
                <a:latin typeface="Times New Roman" panose="02020603050405020304" pitchFamily="18" charset="0"/>
                <a:cs typeface="Times New Roman" panose="02020603050405020304" pitchFamily="18" charset="0"/>
              </a:rPr>
              <a:t>Kontrol Öz </a:t>
            </a:r>
            <a:r>
              <a:rPr lang="tr-TR" sz="1400" spc="-132" dirty="0" smtClean="0">
                <a:latin typeface="Times New Roman" panose="02020603050405020304" pitchFamily="18" charset="0"/>
                <a:cs typeface="Times New Roman" panose="02020603050405020304" pitchFamily="18" charset="0"/>
              </a:rPr>
              <a:t>D</a:t>
            </a:r>
            <a:r>
              <a:rPr lang="tr-TR" sz="1400" spc="-105" dirty="0" smtClean="0">
                <a:latin typeface="Times New Roman" panose="02020603050405020304" pitchFamily="18" charset="0"/>
                <a:cs typeface="Times New Roman" panose="02020603050405020304" pitchFamily="18" charset="0"/>
              </a:rPr>
              <a:t>e</a:t>
            </a:r>
            <a:r>
              <a:rPr lang="tr-TR" sz="1400" spc="-140" dirty="0" smtClean="0">
                <a:latin typeface="Times New Roman" panose="02020603050405020304" pitchFamily="18" charset="0"/>
                <a:cs typeface="Times New Roman" panose="02020603050405020304" pitchFamily="18" charset="0"/>
              </a:rPr>
              <a:t>ğ</a:t>
            </a:r>
            <a:r>
              <a:rPr lang="tr-TR" sz="1400" spc="-88" dirty="0" smtClean="0">
                <a:latin typeface="Times New Roman" panose="02020603050405020304" pitchFamily="18" charset="0"/>
                <a:cs typeface="Times New Roman" panose="02020603050405020304" pitchFamily="18" charset="0"/>
              </a:rPr>
              <a:t>e</a:t>
            </a:r>
            <a:r>
              <a:rPr lang="tr-TR" sz="1400" spc="18" dirty="0" smtClean="0">
                <a:latin typeface="Times New Roman" panose="02020603050405020304" pitchFamily="18" charset="0"/>
                <a:cs typeface="Times New Roman" panose="02020603050405020304" pitchFamily="18" charset="0"/>
              </a:rPr>
              <a:t>r</a:t>
            </a:r>
            <a:r>
              <a:rPr lang="tr-TR" sz="1400" dirty="0" smtClean="0">
                <a:latin typeface="Times New Roman" panose="02020603050405020304" pitchFamily="18" charset="0"/>
                <a:cs typeface="Times New Roman" panose="02020603050405020304" pitchFamily="18" charset="0"/>
              </a:rPr>
              <a:t>l</a:t>
            </a:r>
            <a:r>
              <a:rPr lang="tr-TR" sz="1400" spc="-88" dirty="0" smtClean="0">
                <a:latin typeface="Times New Roman" panose="02020603050405020304" pitchFamily="18" charset="0"/>
                <a:cs typeface="Times New Roman" panose="02020603050405020304" pitchFamily="18" charset="0"/>
              </a:rPr>
              <a:t>e</a:t>
            </a:r>
            <a:r>
              <a:rPr lang="tr-TR" sz="1400" spc="-53" dirty="0" smtClean="0">
                <a:latin typeface="Times New Roman" panose="02020603050405020304" pitchFamily="18" charset="0"/>
                <a:cs typeface="Times New Roman" panose="02020603050405020304" pitchFamily="18" charset="0"/>
              </a:rPr>
              <a:t>nd</a:t>
            </a:r>
            <a:r>
              <a:rPr lang="tr-TR" sz="1400" spc="4" dirty="0" smtClean="0">
                <a:latin typeface="Times New Roman" panose="02020603050405020304" pitchFamily="18" charset="0"/>
                <a:cs typeface="Times New Roman" panose="02020603050405020304" pitchFamily="18" charset="0"/>
              </a:rPr>
              <a:t>i</a:t>
            </a:r>
            <a:r>
              <a:rPr lang="tr-TR" sz="1400" spc="-35" dirty="0" smtClean="0">
                <a:latin typeface="Times New Roman" panose="02020603050405020304" pitchFamily="18" charset="0"/>
                <a:cs typeface="Times New Roman" panose="02020603050405020304" pitchFamily="18" charset="0"/>
              </a:rPr>
              <a:t>rme</a:t>
            </a:r>
            <a:endParaRPr lang="tr-TR" sz="1400" dirty="0">
              <a:latin typeface="Times New Roman" panose="02020603050405020304" pitchFamily="18" charset="0"/>
              <a:cs typeface="Times New Roman" panose="02020603050405020304" pitchFamily="18" charset="0"/>
            </a:endParaRPr>
          </a:p>
        </p:txBody>
      </p:sp>
      <p:sp>
        <p:nvSpPr>
          <p:cNvPr id="7" name="Dikdörtgen 6"/>
          <p:cNvSpPr/>
          <p:nvPr/>
        </p:nvSpPr>
        <p:spPr>
          <a:xfrm>
            <a:off x="5026299" y="4856479"/>
            <a:ext cx="3819821" cy="1728678"/>
          </a:xfrm>
          <a:prstGeom prst="rect">
            <a:avLst/>
          </a:prstGeom>
        </p:spPr>
        <p:txBody>
          <a:bodyPr wrap="square">
            <a:spAutoFit/>
          </a:bodyPr>
          <a:lstStyle/>
          <a:p>
            <a:pPr marL="1308703">
              <a:spcBef>
                <a:spcPts val="531"/>
              </a:spcBef>
            </a:pPr>
            <a:r>
              <a:rPr lang="tr-TR" sz="1400" b="1" u="sng" spc="-105" dirty="0">
                <a:uFill>
                  <a:solidFill>
                    <a:srgbClr val="000000"/>
                  </a:solidFill>
                </a:uFill>
                <a:latin typeface="Times New Roman" panose="02020603050405020304" pitchFamily="18" charset="0"/>
                <a:cs typeface="Times New Roman" panose="02020603050405020304" pitchFamily="18" charset="0"/>
              </a:rPr>
              <a:t>Yönetim</a:t>
            </a:r>
            <a:r>
              <a:rPr lang="tr-TR" sz="1400" b="1" u="sng" spc="-22" dirty="0" smtClean="0">
                <a:uFill>
                  <a:solidFill>
                    <a:srgbClr val="000000"/>
                  </a:solidFill>
                </a:uFill>
                <a:latin typeface="Times New Roman" panose="02020603050405020304" pitchFamily="18" charset="0"/>
                <a:cs typeface="Times New Roman" panose="02020603050405020304" pitchFamily="18" charset="0"/>
              </a:rPr>
              <a:t>&amp;</a:t>
            </a:r>
            <a:r>
              <a:rPr lang="tr-TR" sz="1400" b="1" u="sng" spc="-26" dirty="0" smtClean="0">
                <a:uFill>
                  <a:solidFill>
                    <a:srgbClr val="000000"/>
                  </a:solidFill>
                </a:uFill>
                <a:latin typeface="Times New Roman" panose="02020603050405020304" pitchFamily="18" charset="0"/>
                <a:cs typeface="Times New Roman" panose="02020603050405020304" pitchFamily="18" charset="0"/>
              </a:rPr>
              <a:t> </a:t>
            </a:r>
            <a:r>
              <a:rPr lang="tr-TR" sz="1400" b="1" u="sng" spc="-118" dirty="0">
                <a:uFill>
                  <a:solidFill>
                    <a:srgbClr val="000000"/>
                  </a:solidFill>
                </a:uFill>
                <a:latin typeface="Times New Roman" panose="02020603050405020304" pitchFamily="18" charset="0"/>
                <a:cs typeface="Times New Roman" panose="02020603050405020304" pitchFamily="18" charset="0"/>
              </a:rPr>
              <a:t>Organizasyon</a:t>
            </a:r>
            <a:endParaRPr lang="tr-TR" sz="1400" dirty="0">
              <a:latin typeface="Times New Roman" panose="02020603050405020304" pitchFamily="18" charset="0"/>
              <a:cs typeface="Times New Roman" panose="02020603050405020304" pitchFamily="18" charset="0"/>
            </a:endParaRPr>
          </a:p>
          <a:p>
            <a:pPr marL="1308703">
              <a:spcBef>
                <a:spcPts val="531"/>
              </a:spcBef>
            </a:pPr>
            <a:endParaRPr lang="tr-TR" sz="1400" b="1" u="sng" spc="-26" dirty="0" smtClean="0">
              <a:uFill>
                <a:solidFill>
                  <a:srgbClr val="000000"/>
                </a:solidFill>
              </a:uFill>
              <a:latin typeface="Times New Roman" panose="02020603050405020304" pitchFamily="18" charset="0"/>
              <a:cs typeface="Times New Roman" panose="02020603050405020304" pitchFamily="18" charset="0"/>
            </a:endParaRPr>
          </a:p>
          <a:p>
            <a:pPr marL="1308703">
              <a:spcBef>
                <a:spcPts val="531"/>
              </a:spcBef>
            </a:pPr>
            <a:r>
              <a:rPr lang="tr-TR" sz="1400" spc="-48" dirty="0" smtClean="0">
                <a:latin typeface="Times New Roman" panose="02020603050405020304" pitchFamily="18" charset="0"/>
                <a:cs typeface="Times New Roman" panose="02020603050405020304" pitchFamily="18" charset="0"/>
              </a:rPr>
              <a:t>Stratejik </a:t>
            </a:r>
            <a:r>
              <a:rPr lang="tr-TR" sz="1400" spc="-53" dirty="0">
                <a:latin typeface="Times New Roman" panose="02020603050405020304" pitchFamily="18" charset="0"/>
                <a:cs typeface="Times New Roman" panose="02020603050405020304" pitchFamily="18" charset="0"/>
              </a:rPr>
              <a:t>hedefler, </a:t>
            </a:r>
            <a:r>
              <a:rPr lang="tr-TR" sz="1400" spc="-79" dirty="0">
                <a:latin typeface="Times New Roman" panose="02020603050405020304" pitchFamily="18" charset="0"/>
                <a:cs typeface="Times New Roman" panose="02020603050405020304" pitchFamily="18" charset="0"/>
              </a:rPr>
              <a:t>organizasyon </a:t>
            </a:r>
            <a:r>
              <a:rPr lang="tr-TR" sz="1400" spc="-83" dirty="0">
                <a:latin typeface="Times New Roman" panose="02020603050405020304" pitchFamily="18" charset="0"/>
                <a:cs typeface="Times New Roman" panose="02020603050405020304" pitchFamily="18" charset="0"/>
              </a:rPr>
              <a:t>yapısı, </a:t>
            </a:r>
            <a:r>
              <a:rPr lang="tr-TR" sz="1400" spc="-70" dirty="0">
                <a:latin typeface="Times New Roman" panose="02020603050405020304" pitchFamily="18" charset="0"/>
                <a:cs typeface="Times New Roman" panose="02020603050405020304" pitchFamily="18" charset="0"/>
              </a:rPr>
              <a:t>süreçler, iş </a:t>
            </a:r>
            <a:r>
              <a:rPr lang="tr-TR" sz="1400" spc="-66" dirty="0">
                <a:latin typeface="Times New Roman" panose="02020603050405020304" pitchFamily="18" charset="0"/>
                <a:cs typeface="Times New Roman" panose="02020603050405020304" pitchFamily="18" charset="0"/>
              </a:rPr>
              <a:t>akışları, </a:t>
            </a:r>
            <a:r>
              <a:rPr lang="tr-TR" sz="1400" spc="-31" dirty="0">
                <a:latin typeface="Times New Roman" panose="02020603050405020304" pitchFamily="18" charset="0"/>
                <a:cs typeface="Times New Roman" panose="02020603050405020304" pitchFamily="18" charset="0"/>
              </a:rPr>
              <a:t>yetki-  </a:t>
            </a:r>
            <a:r>
              <a:rPr lang="tr-TR" sz="1400" spc="-66" dirty="0">
                <a:latin typeface="Times New Roman" panose="02020603050405020304" pitchFamily="18" charset="0"/>
                <a:cs typeface="Times New Roman" panose="02020603050405020304" pitchFamily="18" charset="0"/>
              </a:rPr>
              <a:t>görev </a:t>
            </a:r>
            <a:r>
              <a:rPr lang="tr-TR" sz="1400" spc="-39" dirty="0">
                <a:latin typeface="Times New Roman" panose="02020603050405020304" pitchFamily="18" charset="0"/>
                <a:cs typeface="Times New Roman" panose="02020603050405020304" pitchFamily="18" charset="0"/>
              </a:rPr>
              <a:t>tanımları, </a:t>
            </a:r>
            <a:r>
              <a:rPr lang="tr-TR" sz="1400" spc="-18" dirty="0">
                <a:latin typeface="Times New Roman" panose="02020603050405020304" pitchFamily="18" charset="0"/>
                <a:cs typeface="Times New Roman" panose="02020603050405020304" pitchFamily="18" charset="0"/>
              </a:rPr>
              <a:t>etik </a:t>
            </a:r>
            <a:r>
              <a:rPr lang="tr-TR" sz="1400" spc="-53" dirty="0">
                <a:latin typeface="Times New Roman" panose="02020603050405020304" pitchFamily="18" charset="0"/>
                <a:cs typeface="Times New Roman" panose="02020603050405020304" pitchFamily="18" charset="0"/>
              </a:rPr>
              <a:t>kurallar, </a:t>
            </a:r>
            <a:r>
              <a:rPr lang="tr-TR" sz="1400" spc="-57" dirty="0">
                <a:latin typeface="Times New Roman" panose="02020603050405020304" pitchFamily="18" charset="0"/>
                <a:cs typeface="Times New Roman" panose="02020603050405020304" pitchFamily="18" charset="0"/>
              </a:rPr>
              <a:t>kurumsal </a:t>
            </a:r>
            <a:r>
              <a:rPr lang="tr-TR" sz="1400" spc="-31" dirty="0">
                <a:latin typeface="Times New Roman" panose="02020603050405020304" pitchFamily="18" charset="0"/>
                <a:cs typeface="Times New Roman" panose="02020603050405020304" pitchFamily="18" charset="0"/>
              </a:rPr>
              <a:t>kültür, </a:t>
            </a:r>
            <a:r>
              <a:rPr lang="tr-TR" sz="1400" spc="-114" dirty="0">
                <a:latin typeface="Times New Roman" panose="02020603050405020304" pitchFamily="18" charset="0"/>
                <a:cs typeface="Times New Roman" panose="02020603050405020304" pitchFamily="18" charset="0"/>
              </a:rPr>
              <a:t>İK </a:t>
            </a:r>
            <a:r>
              <a:rPr lang="tr-TR" sz="1400" spc="-53" dirty="0">
                <a:latin typeface="Times New Roman" panose="02020603050405020304" pitchFamily="18" charset="0"/>
                <a:cs typeface="Times New Roman" panose="02020603050405020304" pitchFamily="18" charset="0"/>
              </a:rPr>
              <a:t>Yetkinliği,  </a:t>
            </a:r>
            <a:r>
              <a:rPr lang="tr-TR" sz="1400" spc="-31" dirty="0">
                <a:latin typeface="Times New Roman" panose="02020603050405020304" pitchFamily="18" charset="0"/>
                <a:cs typeface="Times New Roman" panose="02020603050405020304" pitchFamily="18" charset="0"/>
              </a:rPr>
              <a:t>yönetimin </a:t>
            </a:r>
            <a:r>
              <a:rPr lang="tr-TR" sz="1400" spc="-66" dirty="0">
                <a:latin typeface="Times New Roman" panose="02020603050405020304" pitchFamily="18" charset="0"/>
                <a:cs typeface="Times New Roman" panose="02020603050405020304" pitchFamily="18" charset="0"/>
              </a:rPr>
              <a:t>felsefesi </a:t>
            </a:r>
            <a:r>
              <a:rPr lang="tr-TR" sz="1400" spc="-83" dirty="0">
                <a:latin typeface="Times New Roman" panose="02020603050405020304" pitchFamily="18" charset="0"/>
                <a:cs typeface="Times New Roman" panose="02020603050405020304" pitchFamily="18" charset="0"/>
              </a:rPr>
              <a:t>ve</a:t>
            </a:r>
            <a:r>
              <a:rPr lang="tr-TR" sz="1400" spc="-70" dirty="0">
                <a:latin typeface="Times New Roman" panose="02020603050405020304" pitchFamily="18" charset="0"/>
                <a:cs typeface="Times New Roman" panose="02020603050405020304" pitchFamily="18" charset="0"/>
              </a:rPr>
              <a:t> </a:t>
            </a:r>
            <a:r>
              <a:rPr lang="tr-TR" sz="1400" spc="-9" dirty="0">
                <a:latin typeface="Times New Roman" panose="02020603050405020304" pitchFamily="18" charset="0"/>
                <a:cs typeface="Times New Roman" panose="02020603050405020304" pitchFamily="18" charset="0"/>
              </a:rPr>
              <a:t>tutumu</a:t>
            </a:r>
            <a:endParaRPr lang="tr-TR"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729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367730"/>
            <a:ext cx="8229600" cy="4725566"/>
          </a:xfrm>
        </p:spPr>
        <p:txBody>
          <a:bodyPr/>
          <a:lstStyle/>
          <a:p>
            <a:pPr marL="0" indent="0">
              <a:buNone/>
            </a:pPr>
            <a:endParaRPr lang="tr-TR" dirty="0" smtClean="0"/>
          </a:p>
          <a:p>
            <a:pPr marL="0" indent="0">
              <a:buNone/>
            </a:pPr>
            <a:endParaRPr lang="tr-TR" dirty="0"/>
          </a:p>
        </p:txBody>
      </p:sp>
      <p:pic>
        <p:nvPicPr>
          <p:cNvPr id="4" name="Picture 2" descr="C:\Users\Sevgi.Cetinkaya1\Desktop\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pic>
        <p:nvPicPr>
          <p:cNvPr id="130" name="Resim 129"/>
          <p:cNvPicPr>
            <a:picLocks noChangeAspect="1"/>
          </p:cNvPicPr>
          <p:nvPr/>
        </p:nvPicPr>
        <p:blipFill>
          <a:blip r:embed="rId3"/>
          <a:stretch>
            <a:fillRect/>
          </a:stretch>
        </p:blipFill>
        <p:spPr>
          <a:xfrm>
            <a:off x="251520" y="1145597"/>
            <a:ext cx="8698699" cy="5451755"/>
          </a:xfrm>
          <a:prstGeom prst="rect">
            <a:avLst/>
          </a:prstGeom>
        </p:spPr>
      </p:pic>
    </p:spTree>
    <p:extLst>
      <p:ext uri="{BB962C8B-B14F-4D97-AF65-F5344CB8AC3E}">
        <p14:creationId xmlns:p14="http://schemas.microsoft.com/office/powerpoint/2010/main" val="2233807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700808"/>
            <a:ext cx="8013576" cy="4132164"/>
          </a:xfrm>
        </p:spPr>
        <p:txBody>
          <a:bodyPr/>
          <a:lstStyle/>
          <a:p>
            <a:pPr marL="0" indent="0">
              <a:buNone/>
            </a:pPr>
            <a:endParaRPr lang="tr-TR" dirty="0" smtClean="0"/>
          </a:p>
          <a:p>
            <a:pPr marL="0" indent="0">
              <a:buNone/>
            </a:pPr>
            <a:endParaRPr lang="tr-TR" dirty="0"/>
          </a:p>
        </p:txBody>
      </p:sp>
      <p:pic>
        <p:nvPicPr>
          <p:cNvPr id="4" name="Picture 2" descr="C:\Users\Sevgi.Cetinkaya1\Desktop\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
        <p:nvSpPr>
          <p:cNvPr id="5" name="object 7"/>
          <p:cNvSpPr txBox="1"/>
          <p:nvPr/>
        </p:nvSpPr>
        <p:spPr>
          <a:xfrm>
            <a:off x="1429482" y="2128407"/>
            <a:ext cx="7279803" cy="3704565"/>
          </a:xfrm>
          <a:prstGeom prst="rect">
            <a:avLst/>
          </a:prstGeom>
        </p:spPr>
        <p:txBody>
          <a:bodyPr vert="horz" wrap="square" lIns="0" tIns="11137" rIns="0" bIns="0" rtlCol="0">
            <a:spAutoFit/>
          </a:bodyPr>
          <a:lstStyle/>
          <a:p>
            <a:pPr marL="11138">
              <a:lnSpc>
                <a:spcPct val="150000"/>
              </a:lnSpc>
            </a:pPr>
            <a:r>
              <a:rPr sz="2000" spc="-100" dirty="0">
                <a:latin typeface="Times New Roman" panose="02020603050405020304" pitchFamily="18" charset="0"/>
                <a:cs typeface="Times New Roman" panose="02020603050405020304" pitchFamily="18" charset="0"/>
              </a:rPr>
              <a:t>İç </a:t>
            </a:r>
            <a:r>
              <a:rPr sz="2000" spc="-35" dirty="0">
                <a:latin typeface="Times New Roman" panose="02020603050405020304" pitchFamily="18" charset="0"/>
                <a:cs typeface="Times New Roman" panose="02020603050405020304" pitchFamily="18" charset="0"/>
              </a:rPr>
              <a:t>kontrol </a:t>
            </a:r>
            <a:r>
              <a:rPr sz="2000" b="1" spc="-114" dirty="0">
                <a:latin typeface="Times New Roman" panose="02020603050405020304" pitchFamily="18" charset="0"/>
                <a:cs typeface="Times New Roman" panose="02020603050405020304" pitchFamily="18" charset="0"/>
              </a:rPr>
              <a:t>yönetim </a:t>
            </a:r>
            <a:r>
              <a:rPr sz="2000" b="1" spc="-149" dirty="0">
                <a:latin typeface="Times New Roman" panose="02020603050405020304" pitchFamily="18" charset="0"/>
                <a:cs typeface="Times New Roman" panose="02020603050405020304" pitchFamily="18" charset="0"/>
              </a:rPr>
              <a:t>sorumluluğuna </a:t>
            </a:r>
            <a:r>
              <a:rPr sz="2000" spc="-114" dirty="0">
                <a:latin typeface="Times New Roman" panose="02020603050405020304" pitchFamily="18" charset="0"/>
                <a:cs typeface="Times New Roman" panose="02020603050405020304" pitchFamily="18" charset="0"/>
              </a:rPr>
              <a:t>dayanan </a:t>
            </a:r>
            <a:r>
              <a:rPr sz="2000" spc="-9" dirty="0">
                <a:latin typeface="Times New Roman" panose="02020603050405020304" pitchFamily="18" charset="0"/>
                <a:cs typeface="Times New Roman" panose="02020603050405020304" pitchFamily="18" charset="0"/>
              </a:rPr>
              <a:t>bir</a:t>
            </a:r>
            <a:r>
              <a:rPr sz="2000" spc="-136" dirty="0">
                <a:latin typeface="Times New Roman" panose="02020603050405020304" pitchFamily="18" charset="0"/>
                <a:cs typeface="Times New Roman" panose="02020603050405020304" pitchFamily="18" charset="0"/>
              </a:rPr>
              <a:t> </a:t>
            </a:r>
            <a:r>
              <a:rPr sz="2000" spc="-79" dirty="0">
                <a:latin typeface="Times New Roman" panose="02020603050405020304" pitchFamily="18" charset="0"/>
                <a:cs typeface="Times New Roman" panose="02020603050405020304" pitchFamily="18" charset="0"/>
              </a:rPr>
              <a:t>modeldir.</a:t>
            </a:r>
            <a:endParaRPr sz="2000" dirty="0">
              <a:latin typeface="Times New Roman" panose="02020603050405020304" pitchFamily="18" charset="0"/>
              <a:cs typeface="Times New Roman" panose="02020603050405020304" pitchFamily="18" charset="0"/>
            </a:endParaRPr>
          </a:p>
          <a:p>
            <a:pPr marL="11138" marR="4455" algn="just">
              <a:lnSpc>
                <a:spcPct val="150000"/>
              </a:lnSpc>
            </a:pPr>
            <a:r>
              <a:rPr sz="2000" spc="-44" dirty="0">
                <a:latin typeface="Times New Roman" panose="02020603050405020304" pitchFamily="18" charset="0"/>
                <a:cs typeface="Times New Roman" panose="02020603050405020304" pitchFamily="18" charset="0"/>
              </a:rPr>
              <a:t>İyi </a:t>
            </a:r>
            <a:r>
              <a:rPr sz="2000" spc="-9" dirty="0">
                <a:latin typeface="Times New Roman" panose="02020603050405020304" pitchFamily="18" charset="0"/>
                <a:cs typeface="Times New Roman" panose="02020603050405020304" pitchFamily="18" charset="0"/>
              </a:rPr>
              <a:t>bir </a:t>
            </a:r>
            <a:r>
              <a:rPr sz="2000" spc="-70" dirty="0">
                <a:latin typeface="Times New Roman" panose="02020603050405020304" pitchFamily="18" charset="0"/>
                <a:cs typeface="Times New Roman" panose="02020603050405020304" pitchFamily="18" charset="0"/>
              </a:rPr>
              <a:t>iç </a:t>
            </a:r>
            <a:r>
              <a:rPr sz="2000" spc="-35" dirty="0">
                <a:latin typeface="Times New Roman" panose="02020603050405020304" pitchFamily="18" charset="0"/>
                <a:cs typeface="Times New Roman" panose="02020603050405020304" pitchFamily="18" charset="0"/>
              </a:rPr>
              <a:t>kontrol </a:t>
            </a:r>
            <a:r>
              <a:rPr sz="2000" spc="-79" dirty="0">
                <a:latin typeface="Times New Roman" panose="02020603050405020304" pitchFamily="18" charset="0"/>
                <a:cs typeface="Times New Roman" panose="02020603050405020304" pitchFamily="18" charset="0"/>
              </a:rPr>
              <a:t>sistemi </a:t>
            </a:r>
            <a:r>
              <a:rPr sz="2000" spc="-70" dirty="0">
                <a:latin typeface="Times New Roman" panose="02020603050405020304" pitchFamily="18" charset="0"/>
                <a:cs typeface="Times New Roman" panose="02020603050405020304" pitchFamily="18" charset="0"/>
              </a:rPr>
              <a:t>kurma </a:t>
            </a:r>
            <a:r>
              <a:rPr sz="2000" spc="-114" dirty="0">
                <a:latin typeface="Times New Roman" panose="02020603050405020304" pitchFamily="18" charset="0"/>
                <a:cs typeface="Times New Roman" panose="02020603050405020304" pitchFamily="18" charset="0"/>
              </a:rPr>
              <a:t>ve </a:t>
            </a:r>
            <a:r>
              <a:rPr sz="2000" spc="-66" dirty="0">
                <a:latin typeface="Times New Roman" panose="02020603050405020304" pitchFamily="18" charset="0"/>
                <a:cs typeface="Times New Roman" panose="02020603050405020304" pitchFamily="18" charset="0"/>
              </a:rPr>
              <a:t>işleyişini </a:t>
            </a:r>
            <a:r>
              <a:rPr sz="2000" spc="-132" dirty="0">
                <a:latin typeface="Times New Roman" panose="02020603050405020304" pitchFamily="18" charset="0"/>
                <a:cs typeface="Times New Roman" panose="02020603050405020304" pitchFamily="18" charset="0"/>
              </a:rPr>
              <a:t>sağlama  </a:t>
            </a:r>
            <a:r>
              <a:rPr sz="2000" spc="-66" dirty="0">
                <a:latin typeface="Times New Roman" panose="02020603050405020304" pitchFamily="18" charset="0"/>
                <a:cs typeface="Times New Roman" panose="02020603050405020304" pitchFamily="18" charset="0"/>
              </a:rPr>
              <a:t>sorumluluğu </a:t>
            </a:r>
            <a:r>
              <a:rPr sz="2000" spc="-100" dirty="0">
                <a:latin typeface="Times New Roman" panose="02020603050405020304" pitchFamily="18" charset="0"/>
                <a:cs typeface="Times New Roman" panose="02020603050405020304" pitchFamily="18" charset="0"/>
              </a:rPr>
              <a:t>kamu </a:t>
            </a:r>
            <a:r>
              <a:rPr sz="2000" spc="-48" dirty="0">
                <a:latin typeface="Times New Roman" panose="02020603050405020304" pitchFamily="18" charset="0"/>
                <a:cs typeface="Times New Roman" panose="02020603050405020304" pitchFamily="18" charset="0"/>
              </a:rPr>
              <a:t>idarelerinin </a:t>
            </a:r>
            <a:r>
              <a:rPr sz="2000" b="1" i="1" spc="-162" dirty="0">
                <a:latin typeface="Times New Roman" panose="02020603050405020304" pitchFamily="18" charset="0"/>
                <a:cs typeface="Times New Roman" panose="02020603050405020304" pitchFamily="18" charset="0"/>
              </a:rPr>
              <a:t>üst </a:t>
            </a:r>
            <a:r>
              <a:rPr sz="2000" b="1" i="1" spc="-114" dirty="0">
                <a:latin typeface="Times New Roman" panose="02020603050405020304" pitchFamily="18" charset="0"/>
                <a:cs typeface="Times New Roman" panose="02020603050405020304" pitchFamily="18" charset="0"/>
              </a:rPr>
              <a:t>yöneticileri </a:t>
            </a:r>
            <a:r>
              <a:rPr sz="2000" b="1" i="1" spc="-88" dirty="0">
                <a:latin typeface="Times New Roman" panose="02020603050405020304" pitchFamily="18" charset="0"/>
                <a:cs typeface="Times New Roman" panose="02020603050405020304" pitchFamily="18" charset="0"/>
              </a:rPr>
              <a:t>ile </a:t>
            </a:r>
            <a:r>
              <a:rPr sz="2000" b="1" i="1" spc="-118" dirty="0">
                <a:latin typeface="Times New Roman" panose="02020603050405020304" pitchFamily="18" charset="0"/>
                <a:cs typeface="Times New Roman" panose="02020603050405020304" pitchFamily="18" charset="0"/>
              </a:rPr>
              <a:t>diğer  yöneticilerine </a:t>
            </a:r>
            <a:r>
              <a:rPr sz="2000" spc="-22" dirty="0">
                <a:latin typeface="Times New Roman" panose="02020603050405020304" pitchFamily="18" charset="0"/>
                <a:cs typeface="Times New Roman" panose="02020603050405020304" pitchFamily="18" charset="0"/>
              </a:rPr>
              <a:t>aittir.</a:t>
            </a:r>
            <a:endParaRPr sz="2000" dirty="0">
              <a:latin typeface="Times New Roman" panose="02020603050405020304" pitchFamily="18" charset="0"/>
              <a:cs typeface="Times New Roman" panose="02020603050405020304" pitchFamily="18" charset="0"/>
            </a:endParaRPr>
          </a:p>
          <a:p>
            <a:pPr marL="11138">
              <a:lnSpc>
                <a:spcPct val="150000"/>
              </a:lnSpc>
              <a:tabLst>
                <a:tab pos="298496" algn="l"/>
                <a:tab pos="1568773" algn="l"/>
                <a:tab pos="2272688" algn="l"/>
                <a:tab pos="2889728" algn="l"/>
                <a:tab pos="3620374" algn="l"/>
                <a:tab pos="4349350" algn="l"/>
                <a:tab pos="5287161" algn="l"/>
              </a:tabLst>
            </a:pPr>
            <a:r>
              <a:rPr sz="2000" spc="-70" dirty="0">
                <a:latin typeface="Times New Roman" panose="02020603050405020304" pitchFamily="18" charset="0"/>
                <a:cs typeface="Times New Roman" panose="02020603050405020304" pitchFamily="18" charset="0"/>
              </a:rPr>
              <a:t>İ</a:t>
            </a:r>
            <a:r>
              <a:rPr sz="2000" spc="-127" dirty="0">
                <a:latin typeface="Times New Roman" panose="02020603050405020304" pitchFamily="18" charset="0"/>
                <a:cs typeface="Times New Roman" panose="02020603050405020304" pitchFamily="18" charset="0"/>
              </a:rPr>
              <a:t>ç</a:t>
            </a:r>
            <a:r>
              <a:rPr sz="2000" dirty="0">
                <a:latin typeface="Times New Roman" panose="02020603050405020304" pitchFamily="18" charset="0"/>
                <a:cs typeface="Times New Roman" panose="02020603050405020304" pitchFamily="18" charset="0"/>
              </a:rPr>
              <a:t>	</a:t>
            </a:r>
            <a:r>
              <a:rPr sz="2000" spc="-162" dirty="0">
                <a:latin typeface="Times New Roman" panose="02020603050405020304" pitchFamily="18" charset="0"/>
                <a:cs typeface="Times New Roman" panose="02020603050405020304" pitchFamily="18" charset="0"/>
              </a:rPr>
              <a:t>k</a:t>
            </a:r>
            <a:r>
              <a:rPr sz="2000" spc="-61" dirty="0">
                <a:latin typeface="Times New Roman" panose="02020603050405020304" pitchFamily="18" charset="0"/>
                <a:cs typeface="Times New Roman" panose="02020603050405020304" pitchFamily="18" charset="0"/>
              </a:rPr>
              <a:t>o</a:t>
            </a:r>
            <a:r>
              <a:rPr sz="2000" spc="-75" dirty="0">
                <a:latin typeface="Times New Roman" panose="02020603050405020304" pitchFamily="18" charset="0"/>
                <a:cs typeface="Times New Roman" panose="02020603050405020304" pitchFamily="18" charset="0"/>
              </a:rPr>
              <a:t>n</a:t>
            </a:r>
            <a:r>
              <a:rPr sz="2000" spc="61" dirty="0">
                <a:latin typeface="Times New Roman" panose="02020603050405020304" pitchFamily="18" charset="0"/>
                <a:cs typeface="Times New Roman" panose="02020603050405020304" pitchFamily="18" charset="0"/>
              </a:rPr>
              <a:t>t</a:t>
            </a:r>
            <a:r>
              <a:rPr sz="2000" spc="31" dirty="0">
                <a:latin typeface="Times New Roman" panose="02020603050405020304" pitchFamily="18" charset="0"/>
                <a:cs typeface="Times New Roman" panose="02020603050405020304" pitchFamily="18" charset="0"/>
              </a:rPr>
              <a:t>r</a:t>
            </a:r>
            <a:r>
              <a:rPr sz="2000" spc="-35" dirty="0">
                <a:latin typeface="Times New Roman" panose="02020603050405020304" pitchFamily="18" charset="0"/>
                <a:cs typeface="Times New Roman" panose="02020603050405020304" pitchFamily="18" charset="0"/>
              </a:rPr>
              <a:t>o</a:t>
            </a:r>
            <a:r>
              <a:rPr sz="2000" spc="-22" dirty="0">
                <a:latin typeface="Times New Roman" panose="02020603050405020304" pitchFamily="18" charset="0"/>
                <a:cs typeface="Times New Roman" panose="02020603050405020304" pitchFamily="18" charset="0"/>
              </a:rPr>
              <a:t>l</a:t>
            </a:r>
            <a:r>
              <a:rPr sz="2000" spc="-92" dirty="0">
                <a:latin typeface="Times New Roman" panose="02020603050405020304" pitchFamily="18" charset="0"/>
                <a:cs typeface="Times New Roman" panose="02020603050405020304" pitchFamily="18" charset="0"/>
              </a:rPr>
              <a:t>d</a:t>
            </a:r>
            <a:r>
              <a:rPr sz="2000" spc="-100" dirty="0">
                <a:latin typeface="Times New Roman" panose="02020603050405020304" pitchFamily="18" charset="0"/>
                <a:cs typeface="Times New Roman" panose="02020603050405020304" pitchFamily="18" charset="0"/>
              </a:rPr>
              <a:t>e</a:t>
            </a:r>
            <a:r>
              <a:rPr sz="2000" spc="-57" dirty="0">
                <a:latin typeface="Times New Roman" panose="02020603050405020304" pitchFamily="18" charset="0"/>
                <a:cs typeface="Times New Roman" panose="02020603050405020304" pitchFamily="18" charset="0"/>
              </a:rPr>
              <a:t>n</a:t>
            </a:r>
            <a:r>
              <a:rPr sz="2000" spc="-22" dirty="0">
                <a:latin typeface="Times New Roman" panose="02020603050405020304" pitchFamily="18" charset="0"/>
                <a:cs typeface="Times New Roman" panose="02020603050405020304" pitchFamily="18" charset="0"/>
              </a:rPr>
              <a:t>;</a:t>
            </a:r>
            <a:r>
              <a:rPr sz="2000" dirty="0">
                <a:latin typeface="Times New Roman" panose="02020603050405020304" pitchFamily="18" charset="0"/>
                <a:cs typeface="Times New Roman" panose="02020603050405020304" pitchFamily="18" charset="0"/>
              </a:rPr>
              <a:t>	</a:t>
            </a:r>
            <a:r>
              <a:rPr sz="2000" spc="-13" dirty="0">
                <a:latin typeface="Times New Roman" panose="02020603050405020304" pitchFamily="18" charset="0"/>
                <a:cs typeface="Times New Roman" panose="02020603050405020304" pitchFamily="18" charset="0"/>
              </a:rPr>
              <a:t>r</a:t>
            </a:r>
            <a:r>
              <a:rPr sz="2000" spc="-35" dirty="0">
                <a:latin typeface="Times New Roman" panose="02020603050405020304" pitchFamily="18" charset="0"/>
                <a:cs typeface="Times New Roman" panose="02020603050405020304" pitchFamily="18" charset="0"/>
              </a:rPr>
              <a:t>o</a:t>
            </a:r>
            <a:r>
              <a:rPr sz="2000" spc="-22" dirty="0">
                <a:latin typeface="Times New Roman" panose="02020603050405020304" pitchFamily="18" charset="0"/>
                <a:cs typeface="Times New Roman" panose="02020603050405020304" pitchFamily="18" charset="0"/>
              </a:rPr>
              <a:t>l</a:t>
            </a:r>
            <a:r>
              <a:rPr sz="2000" spc="-26" dirty="0">
                <a:latin typeface="Times New Roman" panose="02020603050405020304" pitchFamily="18" charset="0"/>
                <a:cs typeface="Times New Roman" panose="02020603050405020304" pitchFamily="18" charset="0"/>
              </a:rPr>
              <a:t>le</a:t>
            </a:r>
            <a:r>
              <a:rPr sz="2000" spc="-31" dirty="0">
                <a:latin typeface="Times New Roman" panose="02020603050405020304" pitchFamily="18" charset="0"/>
                <a:cs typeface="Times New Roman" panose="02020603050405020304" pitchFamily="18" charset="0"/>
              </a:rPr>
              <a:t>r</a:t>
            </a:r>
            <a:r>
              <a:rPr sz="2000" spc="13" dirty="0">
                <a:latin typeface="Times New Roman" panose="02020603050405020304" pitchFamily="18" charset="0"/>
                <a:cs typeface="Times New Roman" panose="02020603050405020304" pitchFamily="18" charset="0"/>
              </a:rPr>
              <a:t>i</a:t>
            </a:r>
            <a:r>
              <a:rPr sz="2000" dirty="0">
                <a:latin typeface="Times New Roman" panose="02020603050405020304" pitchFamily="18" charset="0"/>
                <a:cs typeface="Times New Roman" panose="02020603050405020304" pitchFamily="18" charset="0"/>
              </a:rPr>
              <a:t>	</a:t>
            </a:r>
            <a:r>
              <a:rPr sz="2000" spc="22" dirty="0">
                <a:latin typeface="Times New Roman" panose="02020603050405020304" pitchFamily="18" charset="0"/>
                <a:cs typeface="Times New Roman" panose="02020603050405020304" pitchFamily="18" charset="0"/>
              </a:rPr>
              <a:t>f</a:t>
            </a:r>
            <a:r>
              <a:rPr sz="2000" spc="-57" dirty="0">
                <a:latin typeface="Times New Roman" panose="02020603050405020304" pitchFamily="18" charset="0"/>
                <a:cs typeface="Times New Roman" panose="02020603050405020304" pitchFamily="18" charset="0"/>
              </a:rPr>
              <a:t>ark</a:t>
            </a:r>
            <a:r>
              <a:rPr sz="2000" spc="-39" dirty="0">
                <a:latin typeface="Times New Roman" panose="02020603050405020304" pitchFamily="18" charset="0"/>
                <a:cs typeface="Times New Roman" panose="02020603050405020304" pitchFamily="18" charset="0"/>
              </a:rPr>
              <a:t>l</a:t>
            </a:r>
            <a:r>
              <a:rPr sz="2000" spc="-96" dirty="0">
                <a:latin typeface="Times New Roman" panose="02020603050405020304" pitchFamily="18" charset="0"/>
                <a:cs typeface="Times New Roman" panose="02020603050405020304" pitchFamily="18" charset="0"/>
              </a:rPr>
              <a:t>ı</a:t>
            </a:r>
            <a:r>
              <a:rPr sz="2000" dirty="0">
                <a:latin typeface="Times New Roman" panose="02020603050405020304" pitchFamily="18" charset="0"/>
                <a:cs typeface="Times New Roman" panose="02020603050405020304" pitchFamily="18" charset="0"/>
              </a:rPr>
              <a:t>	</a:t>
            </a:r>
            <a:r>
              <a:rPr sz="2000" spc="-70" dirty="0">
                <a:latin typeface="Times New Roman" panose="02020603050405020304" pitchFamily="18" charset="0"/>
                <a:cs typeface="Times New Roman" panose="02020603050405020304" pitchFamily="18" charset="0"/>
              </a:rPr>
              <a:t>olm</a:t>
            </a:r>
            <a:r>
              <a:rPr sz="2000" spc="-61" dirty="0">
                <a:latin typeface="Times New Roman" panose="02020603050405020304" pitchFamily="18" charset="0"/>
                <a:cs typeface="Times New Roman" panose="02020603050405020304" pitchFamily="18" charset="0"/>
              </a:rPr>
              <a:t>a</a:t>
            </a:r>
            <a:r>
              <a:rPr sz="2000" spc="-88" dirty="0">
                <a:latin typeface="Times New Roman" panose="02020603050405020304" pitchFamily="18" charset="0"/>
                <a:cs typeface="Times New Roman" panose="02020603050405020304" pitchFamily="18" charset="0"/>
              </a:rPr>
              <a:t>k</a:t>
            </a:r>
            <a:r>
              <a:rPr sz="2000" dirty="0">
                <a:latin typeface="Times New Roman" panose="02020603050405020304" pitchFamily="18" charset="0"/>
                <a:cs typeface="Times New Roman" panose="02020603050405020304" pitchFamily="18" charset="0"/>
              </a:rPr>
              <a:t>	</a:t>
            </a:r>
            <a:r>
              <a:rPr sz="2000" spc="-145" dirty="0">
                <a:latin typeface="Times New Roman" panose="02020603050405020304" pitchFamily="18" charset="0"/>
                <a:cs typeface="Times New Roman" panose="02020603050405020304" pitchFamily="18" charset="0"/>
              </a:rPr>
              <a:t>ü</a:t>
            </a:r>
            <a:r>
              <a:rPr sz="2000" spc="-171" dirty="0">
                <a:latin typeface="Times New Roman" panose="02020603050405020304" pitchFamily="18" charset="0"/>
                <a:cs typeface="Times New Roman" panose="02020603050405020304" pitchFamily="18" charset="0"/>
              </a:rPr>
              <a:t>z</a:t>
            </a:r>
            <a:r>
              <a:rPr sz="2000" spc="-53" dirty="0">
                <a:latin typeface="Times New Roman" panose="02020603050405020304" pitchFamily="18" charset="0"/>
                <a:cs typeface="Times New Roman" panose="02020603050405020304" pitchFamily="18" charset="0"/>
              </a:rPr>
              <a:t>e</a:t>
            </a:r>
            <a:r>
              <a:rPr sz="2000" spc="-57" dirty="0">
                <a:latin typeface="Times New Roman" panose="02020603050405020304" pitchFamily="18" charset="0"/>
                <a:cs typeface="Times New Roman" panose="02020603050405020304" pitchFamily="18" charset="0"/>
              </a:rPr>
              <a:t>r</a:t>
            </a:r>
            <a:r>
              <a:rPr sz="2000" spc="-110" dirty="0">
                <a:latin typeface="Times New Roman" panose="02020603050405020304" pitchFamily="18" charset="0"/>
                <a:cs typeface="Times New Roman" panose="02020603050405020304" pitchFamily="18" charset="0"/>
              </a:rPr>
              <a:t>e</a:t>
            </a:r>
            <a:r>
              <a:rPr sz="2000" spc="-57" dirty="0">
                <a:latin typeface="Times New Roman" panose="02020603050405020304" pitchFamily="18" charset="0"/>
                <a:cs typeface="Times New Roman" panose="02020603050405020304" pitchFamily="18" charset="0"/>
              </a:rPr>
              <a:t>,</a:t>
            </a:r>
            <a:r>
              <a:rPr sz="2000" dirty="0">
                <a:latin typeface="Times New Roman" panose="02020603050405020304" pitchFamily="18" charset="0"/>
                <a:cs typeface="Times New Roman" panose="02020603050405020304" pitchFamily="18" charset="0"/>
              </a:rPr>
              <a:t>	</a:t>
            </a:r>
            <a:r>
              <a:rPr sz="2000" spc="-13" dirty="0">
                <a:latin typeface="Times New Roman" panose="02020603050405020304" pitchFamily="18" charset="0"/>
                <a:cs typeface="Times New Roman" panose="02020603050405020304" pitchFamily="18" charset="0"/>
              </a:rPr>
              <a:t>i</a:t>
            </a:r>
            <a:r>
              <a:rPr sz="2000" spc="-57" dirty="0">
                <a:latin typeface="Times New Roman" panose="02020603050405020304" pitchFamily="18" charset="0"/>
                <a:cs typeface="Times New Roman" panose="02020603050405020304" pitchFamily="18" charset="0"/>
              </a:rPr>
              <a:t>d</a:t>
            </a:r>
            <a:r>
              <a:rPr sz="2000" spc="-75" dirty="0">
                <a:latin typeface="Times New Roman" panose="02020603050405020304" pitchFamily="18" charset="0"/>
                <a:cs typeface="Times New Roman" panose="02020603050405020304" pitchFamily="18" charset="0"/>
              </a:rPr>
              <a:t>a</a:t>
            </a:r>
            <a:r>
              <a:rPr sz="2000" spc="-66" dirty="0">
                <a:latin typeface="Times New Roman" panose="02020603050405020304" pitchFamily="18" charset="0"/>
                <a:cs typeface="Times New Roman" panose="02020603050405020304" pitchFamily="18" charset="0"/>
              </a:rPr>
              <a:t>r</a:t>
            </a:r>
            <a:r>
              <a:rPr sz="2000" spc="-88" dirty="0">
                <a:latin typeface="Times New Roman" panose="02020603050405020304" pitchFamily="18" charset="0"/>
                <a:cs typeface="Times New Roman" panose="02020603050405020304" pitchFamily="18" charset="0"/>
              </a:rPr>
              <a:t>e</a:t>
            </a:r>
            <a:r>
              <a:rPr sz="2000" spc="-83" dirty="0">
                <a:latin typeface="Times New Roman" panose="02020603050405020304" pitchFamily="18" charset="0"/>
                <a:cs typeface="Times New Roman" panose="02020603050405020304" pitchFamily="18" charset="0"/>
              </a:rPr>
              <a:t>n</a:t>
            </a:r>
            <a:r>
              <a:rPr sz="2000" spc="-13" dirty="0">
                <a:latin typeface="Times New Roman" panose="02020603050405020304" pitchFamily="18" charset="0"/>
                <a:cs typeface="Times New Roman" panose="02020603050405020304" pitchFamily="18" charset="0"/>
              </a:rPr>
              <a:t>i</a:t>
            </a:r>
            <a:r>
              <a:rPr sz="2000" spc="-61" dirty="0">
                <a:latin typeface="Times New Roman" panose="02020603050405020304" pitchFamily="18" charset="0"/>
                <a:cs typeface="Times New Roman" panose="02020603050405020304" pitchFamily="18" charset="0"/>
              </a:rPr>
              <a:t>n</a:t>
            </a:r>
            <a:r>
              <a:rPr sz="2000" dirty="0">
                <a:latin typeface="Times New Roman" panose="02020603050405020304" pitchFamily="18" charset="0"/>
                <a:cs typeface="Times New Roman" panose="02020603050405020304" pitchFamily="18" charset="0"/>
              </a:rPr>
              <a:t>	</a:t>
            </a:r>
            <a:r>
              <a:rPr sz="2000" b="1" i="1" spc="-118" dirty="0" err="1" smtClean="0">
                <a:latin typeface="Times New Roman" panose="02020603050405020304" pitchFamily="18" charset="0"/>
                <a:cs typeface="Times New Roman" panose="02020603050405020304" pitchFamily="18" charset="0"/>
              </a:rPr>
              <a:t>bü</a:t>
            </a:r>
            <a:r>
              <a:rPr sz="2000" b="1" i="1" spc="-75" dirty="0" err="1" smtClean="0">
                <a:latin typeface="Times New Roman" panose="02020603050405020304" pitchFamily="18" charset="0"/>
                <a:cs typeface="Times New Roman" panose="02020603050405020304" pitchFamily="18" charset="0"/>
              </a:rPr>
              <a:t>t</a:t>
            </a:r>
            <a:r>
              <a:rPr sz="2000" b="1" i="1" spc="-167" dirty="0" err="1" smtClean="0">
                <a:latin typeface="Times New Roman" panose="02020603050405020304" pitchFamily="18" charset="0"/>
                <a:cs typeface="Times New Roman" panose="02020603050405020304" pitchFamily="18" charset="0"/>
              </a:rPr>
              <a:t>ün</a:t>
            </a:r>
            <a:r>
              <a:rPr lang="tr-TR" sz="2000" dirty="0">
                <a:latin typeface="Times New Roman" panose="02020603050405020304" pitchFamily="18" charset="0"/>
                <a:cs typeface="Times New Roman" panose="02020603050405020304" pitchFamily="18" charset="0"/>
              </a:rPr>
              <a:t> </a:t>
            </a:r>
            <a:r>
              <a:rPr sz="2000" b="1" i="1" spc="-123" dirty="0" err="1" smtClean="0">
                <a:latin typeface="Times New Roman" panose="02020603050405020304" pitchFamily="18" charset="0"/>
                <a:cs typeface="Times New Roman" panose="02020603050405020304" pitchFamily="18" charset="0"/>
              </a:rPr>
              <a:t>yönetim</a:t>
            </a:r>
            <a:r>
              <a:rPr sz="2000" b="1" i="1" spc="-123" dirty="0" smtClean="0">
                <a:latin typeface="Times New Roman" panose="02020603050405020304" pitchFamily="18" charset="0"/>
                <a:cs typeface="Times New Roman" panose="02020603050405020304" pitchFamily="18" charset="0"/>
              </a:rPr>
              <a:t> </a:t>
            </a:r>
            <a:r>
              <a:rPr sz="2000" b="1" i="1" spc="-118" dirty="0">
                <a:latin typeface="Times New Roman" panose="02020603050405020304" pitchFamily="18" charset="0"/>
                <a:cs typeface="Times New Roman" panose="02020603050405020304" pitchFamily="18" charset="0"/>
              </a:rPr>
              <a:t>kademeleri </a:t>
            </a:r>
            <a:r>
              <a:rPr sz="2000" b="1" i="1" spc="-145" dirty="0">
                <a:latin typeface="Times New Roman" panose="02020603050405020304" pitchFamily="18" charset="0"/>
                <a:cs typeface="Times New Roman" panose="02020603050405020304" pitchFamily="18" charset="0"/>
              </a:rPr>
              <a:t>ve </a:t>
            </a:r>
            <a:r>
              <a:rPr sz="2000" b="1" i="1" spc="-140" dirty="0">
                <a:latin typeface="Times New Roman" panose="02020603050405020304" pitchFamily="18" charset="0"/>
                <a:cs typeface="Times New Roman" panose="02020603050405020304" pitchFamily="18" charset="0"/>
              </a:rPr>
              <a:t>personeli</a:t>
            </a:r>
            <a:r>
              <a:rPr sz="2000" b="1" i="1" spc="-61" dirty="0">
                <a:latin typeface="Times New Roman" panose="02020603050405020304" pitchFamily="18" charset="0"/>
                <a:cs typeface="Times New Roman" panose="02020603050405020304" pitchFamily="18" charset="0"/>
              </a:rPr>
              <a:t> </a:t>
            </a:r>
            <a:r>
              <a:rPr sz="2000" spc="-88" dirty="0">
                <a:latin typeface="Times New Roman" panose="02020603050405020304" pitchFamily="18" charset="0"/>
                <a:cs typeface="Times New Roman" panose="02020603050405020304" pitchFamily="18" charset="0"/>
              </a:rPr>
              <a:t>sorumludur.</a:t>
            </a:r>
            <a:endParaRPr sz="2000" dirty="0">
              <a:latin typeface="Times New Roman" panose="02020603050405020304" pitchFamily="18" charset="0"/>
              <a:cs typeface="Times New Roman" panose="02020603050405020304" pitchFamily="18" charset="0"/>
            </a:endParaRPr>
          </a:p>
          <a:p>
            <a:pPr marL="11138" marR="5012" algn="just">
              <a:lnSpc>
                <a:spcPct val="150000"/>
              </a:lnSpc>
            </a:pPr>
            <a:r>
              <a:rPr sz="2000" b="1" i="1" spc="-158" dirty="0">
                <a:latin typeface="Times New Roman" panose="02020603050405020304" pitchFamily="18" charset="0"/>
                <a:cs typeface="Times New Roman" panose="02020603050405020304" pitchFamily="18" charset="0"/>
              </a:rPr>
              <a:t>Yönetim </a:t>
            </a:r>
            <a:r>
              <a:rPr sz="2000" b="1" i="1" spc="-145" dirty="0">
                <a:latin typeface="Times New Roman" panose="02020603050405020304" pitchFamily="18" charset="0"/>
                <a:cs typeface="Times New Roman" panose="02020603050405020304" pitchFamily="18" charset="0"/>
              </a:rPr>
              <a:t>ve </a:t>
            </a:r>
            <a:r>
              <a:rPr sz="2000" b="1" i="1" spc="-123" dirty="0">
                <a:latin typeface="Times New Roman" panose="02020603050405020304" pitchFamily="18" charset="0"/>
                <a:cs typeface="Times New Roman" panose="02020603050405020304" pitchFamily="18" charset="0"/>
              </a:rPr>
              <a:t>her </a:t>
            </a:r>
            <a:r>
              <a:rPr sz="2000" b="1" i="1" spc="-158" dirty="0">
                <a:latin typeface="Times New Roman" panose="02020603050405020304" pitchFamily="18" charset="0"/>
                <a:cs typeface="Times New Roman" panose="02020603050405020304" pitchFamily="18" charset="0"/>
              </a:rPr>
              <a:t>düzeydeki </a:t>
            </a:r>
            <a:r>
              <a:rPr sz="2000" b="1" i="1" spc="-149" dirty="0">
                <a:latin typeface="Times New Roman" panose="02020603050405020304" pitchFamily="18" charset="0"/>
                <a:cs typeface="Times New Roman" panose="02020603050405020304" pitchFamily="18" charset="0"/>
              </a:rPr>
              <a:t>personel </a:t>
            </a:r>
            <a:r>
              <a:rPr sz="2000" spc="-66" dirty="0">
                <a:latin typeface="Times New Roman" panose="02020603050405020304" pitchFamily="18" charset="0"/>
                <a:cs typeface="Times New Roman" panose="02020603050405020304" pitchFamily="18" charset="0"/>
              </a:rPr>
              <a:t>kurumun </a:t>
            </a:r>
            <a:r>
              <a:rPr sz="2000" spc="-83" dirty="0">
                <a:latin typeface="Times New Roman" panose="02020603050405020304" pitchFamily="18" charset="0"/>
                <a:cs typeface="Times New Roman" panose="02020603050405020304" pitchFamily="18" charset="0"/>
              </a:rPr>
              <a:t>misyonunu  </a:t>
            </a:r>
            <a:r>
              <a:rPr sz="2000" spc="-114" dirty="0">
                <a:latin typeface="Times New Roman" panose="02020603050405020304" pitchFamily="18" charset="0"/>
                <a:cs typeface="Times New Roman" panose="02020603050405020304" pitchFamily="18" charset="0"/>
              </a:rPr>
              <a:t>ve </a:t>
            </a:r>
            <a:r>
              <a:rPr sz="2000" spc="-92" dirty="0">
                <a:latin typeface="Times New Roman" panose="02020603050405020304" pitchFamily="18" charset="0"/>
                <a:cs typeface="Times New Roman" panose="02020603050405020304" pitchFamily="18" charset="0"/>
              </a:rPr>
              <a:t>genel </a:t>
            </a:r>
            <a:r>
              <a:rPr sz="2000" spc="-39" dirty="0">
                <a:latin typeface="Times New Roman" panose="02020603050405020304" pitchFamily="18" charset="0"/>
                <a:cs typeface="Times New Roman" panose="02020603050405020304" pitchFamily="18" charset="0"/>
              </a:rPr>
              <a:t>hedeflerini </a:t>
            </a:r>
            <a:r>
              <a:rPr sz="2000" spc="-123" dirty="0">
                <a:latin typeface="Times New Roman" panose="02020603050405020304" pitchFamily="18" charset="0"/>
                <a:cs typeface="Times New Roman" panose="02020603050405020304" pitchFamily="18" charset="0"/>
              </a:rPr>
              <a:t>başarması </a:t>
            </a:r>
            <a:r>
              <a:rPr sz="2000" spc="-48" dirty="0">
                <a:latin typeface="Times New Roman" panose="02020603050405020304" pitchFamily="18" charset="0"/>
                <a:cs typeface="Times New Roman" panose="02020603050405020304" pitchFamily="18" charset="0"/>
              </a:rPr>
              <a:t>için </a:t>
            </a:r>
            <a:r>
              <a:rPr sz="2000" spc="-44" dirty="0">
                <a:latin typeface="Times New Roman" panose="02020603050405020304" pitchFamily="18" charset="0"/>
                <a:cs typeface="Times New Roman" panose="02020603050405020304" pitchFamily="18" charset="0"/>
              </a:rPr>
              <a:t>riskleri </a:t>
            </a:r>
            <a:r>
              <a:rPr sz="2000" spc="-114" dirty="0">
                <a:latin typeface="Times New Roman" panose="02020603050405020304" pitchFamily="18" charset="0"/>
                <a:cs typeface="Times New Roman" panose="02020603050405020304" pitchFamily="18" charset="0"/>
              </a:rPr>
              <a:t>karşılayan </a:t>
            </a:r>
            <a:r>
              <a:rPr sz="2000" spc="-118" dirty="0">
                <a:latin typeface="Times New Roman" panose="02020603050405020304" pitchFamily="18" charset="0"/>
                <a:cs typeface="Times New Roman" panose="02020603050405020304" pitchFamily="18" charset="0"/>
              </a:rPr>
              <a:t>ve  </a:t>
            </a:r>
            <a:r>
              <a:rPr sz="2000" spc="-75" dirty="0">
                <a:latin typeface="Times New Roman" panose="02020603050405020304" pitchFamily="18" charset="0"/>
                <a:cs typeface="Times New Roman" panose="02020603050405020304" pitchFamily="18" charset="0"/>
              </a:rPr>
              <a:t>makul </a:t>
            </a:r>
            <a:r>
              <a:rPr sz="2000" spc="-118" dirty="0">
                <a:latin typeface="Times New Roman" panose="02020603050405020304" pitchFamily="18" charset="0"/>
                <a:cs typeface="Times New Roman" panose="02020603050405020304" pitchFamily="18" charset="0"/>
              </a:rPr>
              <a:t>güvence </a:t>
            </a:r>
            <a:r>
              <a:rPr sz="2000" spc="-132" dirty="0">
                <a:latin typeface="Times New Roman" panose="02020603050405020304" pitchFamily="18" charset="0"/>
                <a:cs typeface="Times New Roman" panose="02020603050405020304" pitchFamily="18" charset="0"/>
              </a:rPr>
              <a:t>sağlayan </a:t>
            </a:r>
            <a:r>
              <a:rPr sz="2000" spc="-70" dirty="0">
                <a:latin typeface="Times New Roman" panose="02020603050405020304" pitchFamily="18" charset="0"/>
                <a:cs typeface="Times New Roman" panose="02020603050405020304" pitchFamily="18" charset="0"/>
              </a:rPr>
              <a:t>iç </a:t>
            </a:r>
            <a:r>
              <a:rPr sz="2000" spc="-35" dirty="0">
                <a:latin typeface="Times New Roman" panose="02020603050405020304" pitchFamily="18" charset="0"/>
                <a:cs typeface="Times New Roman" panose="02020603050405020304" pitchFamily="18" charset="0"/>
              </a:rPr>
              <a:t>kontrol </a:t>
            </a:r>
            <a:r>
              <a:rPr sz="2000" spc="-92" dirty="0">
                <a:latin typeface="Times New Roman" panose="02020603050405020304" pitchFamily="18" charset="0"/>
                <a:cs typeface="Times New Roman" panose="02020603050405020304" pitchFamily="18" charset="0"/>
              </a:rPr>
              <a:t>sürecine </a:t>
            </a:r>
            <a:r>
              <a:rPr sz="2000" spc="-57" dirty="0">
                <a:latin typeface="Times New Roman" panose="02020603050405020304" pitchFamily="18" charset="0"/>
                <a:cs typeface="Times New Roman" panose="02020603050405020304" pitchFamily="18" charset="0"/>
              </a:rPr>
              <a:t>müdahil </a:t>
            </a:r>
            <a:r>
              <a:rPr sz="2000" spc="-75" dirty="0">
                <a:latin typeface="Times New Roman" panose="02020603050405020304" pitchFamily="18" charset="0"/>
                <a:cs typeface="Times New Roman" panose="02020603050405020304" pitchFamily="18" charset="0"/>
              </a:rPr>
              <a:t>olmak  durumundadır.</a:t>
            </a:r>
            <a:endParaRPr sz="2000" dirty="0">
              <a:latin typeface="Times New Roman" panose="02020603050405020304" pitchFamily="18" charset="0"/>
              <a:cs typeface="Times New Roman" panose="02020603050405020304" pitchFamily="18" charset="0"/>
            </a:endParaRPr>
          </a:p>
        </p:txBody>
      </p:sp>
      <p:sp>
        <p:nvSpPr>
          <p:cNvPr id="2" name="Dikdörtgen 1"/>
          <p:cNvSpPr/>
          <p:nvPr/>
        </p:nvSpPr>
        <p:spPr>
          <a:xfrm>
            <a:off x="2699792" y="764704"/>
            <a:ext cx="3507784" cy="369332"/>
          </a:xfrm>
          <a:prstGeom prst="rect">
            <a:avLst/>
          </a:prstGeom>
        </p:spPr>
        <p:txBody>
          <a:bodyPr wrap="square">
            <a:spAutoFit/>
          </a:bodyPr>
          <a:lstStyle/>
          <a:p>
            <a:r>
              <a:rPr lang="tr-TR" b="1" dirty="0">
                <a:solidFill>
                  <a:srgbClr val="C00000"/>
                </a:solidFill>
                <a:latin typeface="Times New Roman" panose="02020603050405020304" pitchFamily="18" charset="0"/>
                <a:cs typeface="Times New Roman" panose="02020603050405020304" pitchFamily="18" charset="0"/>
              </a:rPr>
              <a:t>ROL VE SORUMLULUKLAR</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6" name="object 2"/>
          <p:cNvSpPr/>
          <p:nvPr/>
        </p:nvSpPr>
        <p:spPr>
          <a:xfrm>
            <a:off x="7380313" y="476672"/>
            <a:ext cx="1316831" cy="1944216"/>
          </a:xfrm>
          <a:prstGeom prst="rect">
            <a:avLst/>
          </a:prstGeom>
          <a:blipFill>
            <a:blip r:embed="rId3" cstate="print"/>
            <a:stretch>
              <a:fillRect/>
            </a:stretch>
          </a:blipFill>
        </p:spPr>
        <p:txBody>
          <a:bodyPr wrap="square" lIns="0" tIns="0" rIns="0" bIns="0" rtlCol="0"/>
          <a:lstStyle/>
          <a:p>
            <a:endParaRPr sz="1984"/>
          </a:p>
        </p:txBody>
      </p:sp>
    </p:spTree>
    <p:extLst>
      <p:ext uri="{BB962C8B-B14F-4D97-AF65-F5344CB8AC3E}">
        <p14:creationId xmlns:p14="http://schemas.microsoft.com/office/powerpoint/2010/main" val="1808083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8229600" cy="4525963"/>
          </a:xfrm>
        </p:spPr>
        <p:txBody>
          <a:bodyPr/>
          <a:lstStyle/>
          <a:p>
            <a:pPr marL="0" indent="0">
              <a:buNone/>
            </a:pPr>
            <a:endParaRPr lang="tr-TR" dirty="0" smtClean="0"/>
          </a:p>
          <a:p>
            <a:pPr marL="0" indent="0">
              <a:buNone/>
            </a:pPr>
            <a:endParaRPr lang="tr-TR" dirty="0"/>
          </a:p>
        </p:txBody>
      </p:sp>
      <p:pic>
        <p:nvPicPr>
          <p:cNvPr id="4" name="Picture 2" descr="C:\Users\Sevgi.Cetinkaya1\Desktop\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
        <p:nvSpPr>
          <p:cNvPr id="5" name="object 3"/>
          <p:cNvSpPr/>
          <p:nvPr/>
        </p:nvSpPr>
        <p:spPr>
          <a:xfrm>
            <a:off x="1313745" y="2697353"/>
            <a:ext cx="155922" cy="155922"/>
          </a:xfrm>
          <a:prstGeom prst="rect">
            <a:avLst/>
          </a:prstGeom>
          <a:blipFill>
            <a:blip r:embed="rId3" cstate="print"/>
            <a:stretch>
              <a:fillRect/>
            </a:stretch>
          </a:blipFill>
        </p:spPr>
        <p:txBody>
          <a:bodyPr wrap="square" lIns="0" tIns="0" rIns="0" bIns="0" rtlCol="0"/>
          <a:lstStyle/>
          <a:p>
            <a:endParaRPr sz="1579"/>
          </a:p>
        </p:txBody>
      </p:sp>
      <p:sp>
        <p:nvSpPr>
          <p:cNvPr id="6" name="object 4"/>
          <p:cNvSpPr txBox="1"/>
          <p:nvPr/>
        </p:nvSpPr>
        <p:spPr>
          <a:xfrm>
            <a:off x="1414960" y="1793184"/>
            <a:ext cx="1596533" cy="281191"/>
          </a:xfrm>
          <a:prstGeom prst="rect">
            <a:avLst/>
          </a:prstGeom>
        </p:spPr>
        <p:txBody>
          <a:bodyPr vert="horz" wrap="square" lIns="0" tIns="11137" rIns="0" bIns="0" rtlCol="0">
            <a:spAutoFit/>
          </a:bodyPr>
          <a:lstStyle/>
          <a:p>
            <a:pPr marL="26174">
              <a:spcBef>
                <a:spcPts val="88"/>
              </a:spcBef>
            </a:pPr>
            <a:r>
              <a:rPr sz="1754" b="1" spc="-136" dirty="0">
                <a:solidFill>
                  <a:srgbClr val="FF0000"/>
                </a:solidFill>
                <a:latin typeface="Arial"/>
                <a:cs typeface="Arial"/>
              </a:rPr>
              <a:t>Üst</a:t>
            </a:r>
            <a:r>
              <a:rPr sz="1754" b="1" spc="-110" dirty="0">
                <a:solidFill>
                  <a:srgbClr val="FF0000"/>
                </a:solidFill>
                <a:latin typeface="Arial"/>
                <a:cs typeface="Arial"/>
              </a:rPr>
              <a:t> </a:t>
            </a:r>
            <a:r>
              <a:rPr sz="1754" b="1" spc="-123" dirty="0" err="1">
                <a:solidFill>
                  <a:srgbClr val="FF0000"/>
                </a:solidFill>
                <a:latin typeface="Arial"/>
                <a:cs typeface="Arial"/>
              </a:rPr>
              <a:t>Yönetici</a:t>
            </a:r>
            <a:r>
              <a:rPr sz="1754" spc="-123" dirty="0" smtClean="0">
                <a:solidFill>
                  <a:srgbClr val="FF0000"/>
                </a:solidFill>
                <a:latin typeface="Arial"/>
                <a:cs typeface="Arial"/>
              </a:rPr>
              <a:t>;</a:t>
            </a:r>
            <a:endParaRPr sz="1754" dirty="0">
              <a:latin typeface="Arial"/>
              <a:cs typeface="Arial"/>
            </a:endParaRPr>
          </a:p>
        </p:txBody>
      </p:sp>
      <p:sp>
        <p:nvSpPr>
          <p:cNvPr id="7" name="object 6"/>
          <p:cNvSpPr/>
          <p:nvPr/>
        </p:nvSpPr>
        <p:spPr>
          <a:xfrm>
            <a:off x="1321796" y="3592003"/>
            <a:ext cx="155922" cy="155922"/>
          </a:xfrm>
          <a:prstGeom prst="rect">
            <a:avLst/>
          </a:prstGeom>
          <a:blipFill>
            <a:blip r:embed="rId3" cstate="print"/>
            <a:stretch>
              <a:fillRect/>
            </a:stretch>
          </a:blipFill>
        </p:spPr>
        <p:txBody>
          <a:bodyPr wrap="square" lIns="0" tIns="0" rIns="0" bIns="0" rtlCol="0"/>
          <a:lstStyle/>
          <a:p>
            <a:endParaRPr sz="1579"/>
          </a:p>
        </p:txBody>
      </p:sp>
      <p:sp>
        <p:nvSpPr>
          <p:cNvPr id="8" name="object 7"/>
          <p:cNvSpPr/>
          <p:nvPr/>
        </p:nvSpPr>
        <p:spPr>
          <a:xfrm>
            <a:off x="1319262" y="4486653"/>
            <a:ext cx="155922" cy="155922"/>
          </a:xfrm>
          <a:prstGeom prst="rect">
            <a:avLst/>
          </a:prstGeom>
          <a:blipFill>
            <a:blip r:embed="rId3" cstate="print"/>
            <a:stretch>
              <a:fillRect/>
            </a:stretch>
          </a:blipFill>
        </p:spPr>
        <p:txBody>
          <a:bodyPr wrap="square" lIns="0" tIns="0" rIns="0" bIns="0" rtlCol="0"/>
          <a:lstStyle/>
          <a:p>
            <a:endParaRPr sz="1579"/>
          </a:p>
        </p:txBody>
      </p:sp>
      <p:sp>
        <p:nvSpPr>
          <p:cNvPr id="9" name="object 8"/>
          <p:cNvSpPr/>
          <p:nvPr/>
        </p:nvSpPr>
        <p:spPr>
          <a:xfrm>
            <a:off x="1319262" y="6286565"/>
            <a:ext cx="155922" cy="155922"/>
          </a:xfrm>
          <a:prstGeom prst="rect">
            <a:avLst/>
          </a:prstGeom>
          <a:blipFill>
            <a:blip r:embed="rId3" cstate="print"/>
            <a:stretch>
              <a:fillRect/>
            </a:stretch>
          </a:blipFill>
        </p:spPr>
        <p:txBody>
          <a:bodyPr wrap="square" lIns="0" tIns="0" rIns="0" bIns="0" rtlCol="0"/>
          <a:lstStyle/>
          <a:p>
            <a:endParaRPr sz="1579"/>
          </a:p>
        </p:txBody>
      </p:sp>
      <p:sp>
        <p:nvSpPr>
          <p:cNvPr id="10" name="object 9"/>
          <p:cNvSpPr/>
          <p:nvPr/>
        </p:nvSpPr>
        <p:spPr>
          <a:xfrm>
            <a:off x="1321796" y="4998257"/>
            <a:ext cx="155922" cy="155922"/>
          </a:xfrm>
          <a:prstGeom prst="rect">
            <a:avLst/>
          </a:prstGeom>
          <a:blipFill>
            <a:blip r:embed="rId3" cstate="print"/>
            <a:stretch>
              <a:fillRect/>
            </a:stretch>
          </a:blipFill>
        </p:spPr>
        <p:txBody>
          <a:bodyPr wrap="square" lIns="0" tIns="0" rIns="0" bIns="0" rtlCol="0"/>
          <a:lstStyle/>
          <a:p>
            <a:endParaRPr sz="1579"/>
          </a:p>
        </p:txBody>
      </p:sp>
      <p:sp>
        <p:nvSpPr>
          <p:cNvPr id="11" name="object 10"/>
          <p:cNvSpPr/>
          <p:nvPr/>
        </p:nvSpPr>
        <p:spPr>
          <a:xfrm>
            <a:off x="1319262" y="5865160"/>
            <a:ext cx="155922" cy="155922"/>
          </a:xfrm>
          <a:prstGeom prst="rect">
            <a:avLst/>
          </a:prstGeom>
          <a:blipFill>
            <a:blip r:embed="rId3" cstate="print"/>
            <a:stretch>
              <a:fillRect/>
            </a:stretch>
          </a:blipFill>
        </p:spPr>
        <p:txBody>
          <a:bodyPr wrap="square" lIns="0" tIns="0" rIns="0" bIns="0" rtlCol="0"/>
          <a:lstStyle/>
          <a:p>
            <a:endParaRPr sz="1579"/>
          </a:p>
        </p:txBody>
      </p:sp>
      <p:sp>
        <p:nvSpPr>
          <p:cNvPr id="12" name="object 11"/>
          <p:cNvSpPr txBox="1"/>
          <p:nvPr/>
        </p:nvSpPr>
        <p:spPr>
          <a:xfrm>
            <a:off x="1628572" y="2467762"/>
            <a:ext cx="7260595" cy="4166229"/>
          </a:xfrm>
          <a:prstGeom prst="rect">
            <a:avLst/>
          </a:prstGeom>
        </p:spPr>
        <p:txBody>
          <a:bodyPr vert="horz" wrap="square" lIns="0" tIns="11137" rIns="0" bIns="0" rtlCol="0">
            <a:spAutoFit/>
          </a:bodyPr>
          <a:lstStyle/>
          <a:p>
            <a:pPr marL="11138">
              <a:lnSpc>
                <a:spcPct val="150000"/>
              </a:lnSpc>
              <a:tabLst>
                <a:tab pos="1171707" algn="l"/>
                <a:tab pos="2027098" algn="l"/>
                <a:tab pos="2982730" algn="l"/>
                <a:tab pos="3454977" algn="l"/>
                <a:tab pos="4322062" algn="l"/>
                <a:tab pos="5426942" algn="l"/>
              </a:tabLst>
            </a:pPr>
            <a:r>
              <a:rPr lang="tr-TR" sz="2000" spc="-70" dirty="0">
                <a:latin typeface="Times New Roman" panose="02020603050405020304" pitchFamily="18" charset="0"/>
                <a:cs typeface="Times New Roman" panose="02020603050405020304" pitchFamily="18" charset="0"/>
              </a:rPr>
              <a:t>İdarede </a:t>
            </a:r>
            <a:r>
              <a:rPr lang="tr-TR" sz="2000" spc="-31" dirty="0">
                <a:latin typeface="Times New Roman" panose="02020603050405020304" pitchFamily="18" charset="0"/>
                <a:cs typeface="Times New Roman" panose="02020603050405020304" pitchFamily="18" charset="0"/>
              </a:rPr>
              <a:t>yeterli</a:t>
            </a:r>
            <a:r>
              <a:rPr lang="tr-TR" sz="2000" spc="-162" dirty="0">
                <a:latin typeface="Times New Roman" panose="02020603050405020304" pitchFamily="18" charset="0"/>
                <a:cs typeface="Times New Roman" panose="02020603050405020304" pitchFamily="18" charset="0"/>
              </a:rPr>
              <a:t> </a:t>
            </a:r>
            <a:r>
              <a:rPr lang="tr-TR" sz="2000" spc="-118" dirty="0" smtClean="0">
                <a:latin typeface="Times New Roman" panose="02020603050405020304" pitchFamily="18" charset="0"/>
                <a:cs typeface="Times New Roman" panose="02020603050405020304" pitchFamily="18" charset="0"/>
              </a:rPr>
              <a:t>ve </a:t>
            </a:r>
            <a:r>
              <a:rPr lang="tr-TR" sz="2000" spc="-13" dirty="0">
                <a:latin typeface="Times New Roman" panose="02020603050405020304" pitchFamily="18" charset="0"/>
                <a:cs typeface="Times New Roman" panose="02020603050405020304" pitchFamily="18" charset="0"/>
              </a:rPr>
              <a:t>etkili </a:t>
            </a:r>
            <a:r>
              <a:rPr lang="tr-TR" sz="2000" spc="-4" dirty="0">
                <a:latin typeface="Times New Roman" panose="02020603050405020304" pitchFamily="18" charset="0"/>
                <a:cs typeface="Times New Roman" panose="02020603050405020304" pitchFamily="18" charset="0"/>
              </a:rPr>
              <a:t>bir </a:t>
            </a:r>
            <a:r>
              <a:rPr lang="tr-TR" sz="2000" spc="-61" dirty="0">
                <a:latin typeface="Times New Roman" panose="02020603050405020304" pitchFamily="18" charset="0"/>
                <a:cs typeface="Times New Roman" panose="02020603050405020304" pitchFamily="18" charset="0"/>
              </a:rPr>
              <a:t>iç </a:t>
            </a:r>
            <a:r>
              <a:rPr lang="tr-TR" sz="2000" spc="-35" dirty="0">
                <a:latin typeface="Times New Roman" panose="02020603050405020304" pitchFamily="18" charset="0"/>
                <a:cs typeface="Times New Roman" panose="02020603050405020304" pitchFamily="18" charset="0"/>
              </a:rPr>
              <a:t>kontrol </a:t>
            </a:r>
            <a:r>
              <a:rPr lang="tr-TR" sz="2000" spc="-57" dirty="0">
                <a:latin typeface="Times New Roman" panose="02020603050405020304" pitchFamily="18" charset="0"/>
                <a:cs typeface="Times New Roman" panose="02020603050405020304" pitchFamily="18" charset="0"/>
              </a:rPr>
              <a:t>sisteminin</a:t>
            </a:r>
            <a:r>
              <a:rPr lang="tr-TR" sz="2000" spc="320" dirty="0">
                <a:latin typeface="Times New Roman" panose="02020603050405020304" pitchFamily="18" charset="0"/>
                <a:cs typeface="Times New Roman" panose="02020603050405020304" pitchFamily="18" charset="0"/>
              </a:rPr>
              <a:t> </a:t>
            </a:r>
            <a:r>
              <a:rPr lang="tr-TR" sz="2000" spc="-75" dirty="0" smtClean="0">
                <a:latin typeface="Times New Roman" panose="02020603050405020304" pitchFamily="18" charset="0"/>
                <a:cs typeface="Times New Roman" panose="02020603050405020304" pitchFamily="18" charset="0"/>
              </a:rPr>
              <a:t>kurulmasını</a:t>
            </a:r>
            <a:r>
              <a:rPr lang="tr-TR" sz="2000" dirty="0" smtClean="0">
                <a:latin typeface="Times New Roman" panose="02020603050405020304" pitchFamily="18" charset="0"/>
                <a:cs typeface="Times New Roman" panose="02020603050405020304" pitchFamily="18" charset="0"/>
              </a:rPr>
              <a:t> </a:t>
            </a:r>
            <a:r>
              <a:rPr sz="2000" spc="-110" dirty="0" err="1" smtClean="0">
                <a:latin typeface="Times New Roman" panose="02020603050405020304" pitchFamily="18" charset="0"/>
                <a:cs typeface="Times New Roman" panose="02020603050405020304" pitchFamily="18" charset="0"/>
              </a:rPr>
              <a:t>sağlamak</a:t>
            </a:r>
            <a:r>
              <a:rPr sz="2000" spc="-110" dirty="0" smtClean="0">
                <a:latin typeface="Times New Roman" panose="02020603050405020304" pitchFamily="18" charset="0"/>
                <a:cs typeface="Times New Roman" panose="02020603050405020304" pitchFamily="18" charset="0"/>
              </a:rPr>
              <a:t>,</a:t>
            </a:r>
            <a:r>
              <a:rPr lang="tr-TR" sz="2000" spc="-110" dirty="0" smtClean="0">
                <a:latin typeface="Times New Roman" panose="02020603050405020304" pitchFamily="18" charset="0"/>
                <a:cs typeface="Times New Roman" panose="02020603050405020304" pitchFamily="18" charset="0"/>
              </a:rPr>
              <a:t> </a:t>
            </a:r>
            <a:r>
              <a:rPr sz="2000" spc="-70" dirty="0" err="1" smtClean="0">
                <a:latin typeface="Times New Roman" panose="02020603050405020304" pitchFamily="18" charset="0"/>
                <a:cs typeface="Times New Roman" panose="02020603050405020304" pitchFamily="18" charset="0"/>
              </a:rPr>
              <a:t>işleyişi</a:t>
            </a:r>
            <a:r>
              <a:rPr lang="tr-TR" sz="2000" spc="-70" dirty="0">
                <a:latin typeface="Times New Roman" panose="02020603050405020304" pitchFamily="18" charset="0"/>
                <a:cs typeface="Times New Roman" panose="02020603050405020304" pitchFamily="18" charset="0"/>
              </a:rPr>
              <a:t> </a:t>
            </a:r>
            <a:r>
              <a:rPr sz="2000" spc="-70" dirty="0" err="1" smtClean="0">
                <a:latin typeface="Times New Roman" panose="02020603050405020304" pitchFamily="18" charset="0"/>
                <a:cs typeface="Times New Roman" panose="02020603050405020304" pitchFamily="18" charset="0"/>
              </a:rPr>
              <a:t>izlemek</a:t>
            </a:r>
            <a:r>
              <a:rPr lang="tr-TR" sz="2000" spc="-70" dirty="0">
                <a:latin typeface="Times New Roman" panose="02020603050405020304" pitchFamily="18" charset="0"/>
                <a:cs typeface="Times New Roman" panose="02020603050405020304" pitchFamily="18" charset="0"/>
              </a:rPr>
              <a:t> </a:t>
            </a:r>
            <a:r>
              <a:rPr sz="2000" spc="-105" dirty="0" err="1" smtClean="0">
                <a:latin typeface="Times New Roman" panose="02020603050405020304" pitchFamily="18" charset="0"/>
                <a:cs typeface="Times New Roman" panose="02020603050405020304" pitchFamily="18" charset="0"/>
              </a:rPr>
              <a:t>ve</a:t>
            </a:r>
            <a:r>
              <a:rPr lang="tr-TR" sz="2000" spc="-105" dirty="0">
                <a:latin typeface="Times New Roman" panose="02020603050405020304" pitchFamily="18" charset="0"/>
                <a:cs typeface="Times New Roman" panose="02020603050405020304" pitchFamily="18" charset="0"/>
              </a:rPr>
              <a:t> </a:t>
            </a:r>
            <a:r>
              <a:rPr sz="2000" spc="-61" dirty="0" err="1" smtClean="0">
                <a:latin typeface="Times New Roman" panose="02020603050405020304" pitchFamily="18" charset="0"/>
                <a:cs typeface="Times New Roman" panose="02020603050405020304" pitchFamily="18" charset="0"/>
              </a:rPr>
              <a:t>gerekli</a:t>
            </a:r>
            <a:r>
              <a:rPr lang="tr-TR" sz="2000" spc="-61" dirty="0">
                <a:latin typeface="Times New Roman" panose="02020603050405020304" pitchFamily="18" charset="0"/>
                <a:cs typeface="Times New Roman" panose="02020603050405020304" pitchFamily="18" charset="0"/>
              </a:rPr>
              <a:t> </a:t>
            </a:r>
            <a:r>
              <a:rPr sz="2000" spc="-13" dirty="0" err="1" smtClean="0">
                <a:latin typeface="Times New Roman" panose="02020603050405020304" pitchFamily="18" charset="0"/>
                <a:cs typeface="Times New Roman" panose="02020603050405020304" pitchFamily="18" charset="0"/>
              </a:rPr>
              <a:t>tedbirleri</a:t>
            </a:r>
            <a:r>
              <a:rPr lang="tr-TR" sz="2000" spc="-13" dirty="0">
                <a:latin typeface="Times New Roman" panose="02020603050405020304" pitchFamily="18" charset="0"/>
                <a:cs typeface="Times New Roman" panose="02020603050405020304" pitchFamily="18" charset="0"/>
              </a:rPr>
              <a:t> </a:t>
            </a:r>
            <a:r>
              <a:rPr sz="2000" spc="-83" dirty="0" err="1" smtClean="0">
                <a:latin typeface="Times New Roman" panose="02020603050405020304" pitchFamily="18" charset="0"/>
                <a:cs typeface="Times New Roman" panose="02020603050405020304" pitchFamily="18" charset="0"/>
              </a:rPr>
              <a:t>alarak</a:t>
            </a:r>
            <a:r>
              <a:rPr lang="tr-TR" sz="2000" dirty="0">
                <a:latin typeface="Times New Roman" panose="02020603050405020304" pitchFamily="18" charset="0"/>
                <a:cs typeface="Times New Roman" panose="02020603050405020304" pitchFamily="18" charset="0"/>
              </a:rPr>
              <a:t> </a:t>
            </a:r>
            <a:r>
              <a:rPr sz="2000" spc="-48" dirty="0" err="1" smtClean="0">
                <a:latin typeface="Times New Roman" panose="02020603050405020304" pitchFamily="18" charset="0"/>
                <a:cs typeface="Times New Roman" panose="02020603050405020304" pitchFamily="18" charset="0"/>
              </a:rPr>
              <a:t>geliştirmekten</a:t>
            </a:r>
            <a:r>
              <a:rPr sz="2000" spc="-48" dirty="0">
                <a:latin typeface="Times New Roman" panose="02020603050405020304" pitchFamily="18" charset="0"/>
                <a:cs typeface="Times New Roman" panose="02020603050405020304" pitchFamily="18" charset="0"/>
              </a:rPr>
              <a:t>,</a:t>
            </a:r>
            <a:endParaRPr sz="2000" dirty="0">
              <a:latin typeface="Times New Roman" panose="02020603050405020304" pitchFamily="18" charset="0"/>
              <a:cs typeface="Times New Roman" panose="02020603050405020304" pitchFamily="18" charset="0"/>
            </a:endParaRPr>
          </a:p>
          <a:p>
            <a:pPr marL="11138" marR="59588">
              <a:lnSpc>
                <a:spcPct val="150000"/>
              </a:lnSpc>
              <a:tabLst>
                <a:tab pos="951177" algn="l"/>
                <a:tab pos="2058284" algn="l"/>
                <a:tab pos="2501572" algn="l"/>
                <a:tab pos="3325777" algn="l"/>
                <a:tab pos="4308697" algn="l"/>
                <a:tab pos="5435852" algn="l"/>
              </a:tabLst>
            </a:pPr>
            <a:r>
              <a:rPr sz="2000" spc="-79" dirty="0">
                <a:latin typeface="Times New Roman" panose="02020603050405020304" pitchFamily="18" charset="0"/>
                <a:cs typeface="Times New Roman" panose="02020603050405020304" pitchFamily="18" charset="0"/>
              </a:rPr>
              <a:t>Kurumun </a:t>
            </a:r>
            <a:r>
              <a:rPr sz="2000" spc="-39" dirty="0">
                <a:latin typeface="Times New Roman" panose="02020603050405020304" pitchFamily="18" charset="0"/>
                <a:cs typeface="Times New Roman" panose="02020603050405020304" pitchFamily="18" charset="0"/>
              </a:rPr>
              <a:t>hedefleri </a:t>
            </a:r>
            <a:r>
              <a:rPr sz="2000" spc="-57" dirty="0">
                <a:latin typeface="Times New Roman" panose="02020603050405020304" pitchFamily="18" charset="0"/>
                <a:cs typeface="Times New Roman" panose="02020603050405020304" pitchFamily="18" charset="0"/>
              </a:rPr>
              <a:t>doğrultusunda </a:t>
            </a:r>
            <a:r>
              <a:rPr sz="2000" spc="-35" dirty="0">
                <a:latin typeface="Times New Roman" panose="02020603050405020304" pitchFamily="18" charset="0"/>
                <a:cs typeface="Times New Roman" panose="02020603050405020304" pitchFamily="18" charset="0"/>
              </a:rPr>
              <a:t>faaliyetlerin </a:t>
            </a:r>
            <a:r>
              <a:rPr sz="2000" spc="-44" dirty="0">
                <a:latin typeface="Times New Roman" panose="02020603050405020304" pitchFamily="18" charset="0"/>
                <a:cs typeface="Times New Roman" panose="02020603050405020304" pitchFamily="18" charset="0"/>
              </a:rPr>
              <a:t>yürütülmesi </a:t>
            </a:r>
            <a:r>
              <a:rPr sz="2000" spc="-105" dirty="0">
                <a:latin typeface="Times New Roman" panose="02020603050405020304" pitchFamily="18" charset="0"/>
                <a:cs typeface="Times New Roman" panose="02020603050405020304" pitchFamily="18" charset="0"/>
              </a:rPr>
              <a:t>ve </a:t>
            </a:r>
            <a:r>
              <a:rPr sz="2000" spc="-61" dirty="0">
                <a:latin typeface="Times New Roman" panose="02020603050405020304" pitchFamily="18" charset="0"/>
                <a:cs typeface="Times New Roman" panose="02020603050405020304" pitchFamily="18" charset="0"/>
              </a:rPr>
              <a:t>iç  </a:t>
            </a:r>
            <a:r>
              <a:rPr sz="2000" spc="-31" dirty="0">
                <a:latin typeface="Times New Roman" panose="02020603050405020304" pitchFamily="18" charset="0"/>
                <a:cs typeface="Times New Roman" panose="02020603050405020304" pitchFamily="18" charset="0"/>
              </a:rPr>
              <a:t>kontrol </a:t>
            </a:r>
            <a:r>
              <a:rPr sz="2000" spc="-57" dirty="0">
                <a:latin typeface="Times New Roman" panose="02020603050405020304" pitchFamily="18" charset="0"/>
                <a:cs typeface="Times New Roman" panose="02020603050405020304" pitchFamily="18" charset="0"/>
              </a:rPr>
              <a:t>sisteminin </a:t>
            </a:r>
            <a:r>
              <a:rPr sz="2000" spc="-92" dirty="0">
                <a:latin typeface="Times New Roman" panose="02020603050405020304" pitchFamily="18" charset="0"/>
                <a:cs typeface="Times New Roman" panose="02020603050405020304" pitchFamily="18" charset="0"/>
              </a:rPr>
              <a:t>düzgün </a:t>
            </a:r>
            <a:r>
              <a:rPr sz="2000" spc="-57" dirty="0">
                <a:latin typeface="Times New Roman" panose="02020603050405020304" pitchFamily="18" charset="0"/>
                <a:cs typeface="Times New Roman" panose="02020603050405020304" pitchFamily="18" charset="0"/>
              </a:rPr>
              <a:t>biçimde </a:t>
            </a:r>
            <a:r>
              <a:rPr sz="2000" spc="-61" dirty="0">
                <a:latin typeface="Times New Roman" panose="02020603050405020304" pitchFamily="18" charset="0"/>
                <a:cs typeface="Times New Roman" panose="02020603050405020304" pitchFamily="18" charset="0"/>
              </a:rPr>
              <a:t>işleyişinin </a:t>
            </a:r>
            <a:r>
              <a:rPr sz="2000" spc="-100" dirty="0">
                <a:latin typeface="Times New Roman" panose="02020603050405020304" pitchFamily="18" charset="0"/>
                <a:cs typeface="Times New Roman" panose="02020603050405020304" pitchFamily="18" charset="0"/>
              </a:rPr>
              <a:t>sağlanmasından, </a:t>
            </a:r>
            <a:endParaRPr lang="tr-TR" sz="2000" spc="-100" dirty="0" smtClean="0">
              <a:latin typeface="Times New Roman" panose="02020603050405020304" pitchFamily="18" charset="0"/>
              <a:cs typeface="Times New Roman" panose="02020603050405020304" pitchFamily="18" charset="0"/>
            </a:endParaRPr>
          </a:p>
          <a:p>
            <a:pPr marL="11138" marR="59588">
              <a:lnSpc>
                <a:spcPct val="150000"/>
              </a:lnSpc>
              <a:tabLst>
                <a:tab pos="951177" algn="l"/>
                <a:tab pos="2058284" algn="l"/>
                <a:tab pos="2501572" algn="l"/>
                <a:tab pos="3325777" algn="l"/>
                <a:tab pos="4308697" algn="l"/>
                <a:tab pos="5435852" algn="l"/>
              </a:tabLst>
            </a:pPr>
            <a:r>
              <a:rPr sz="2000" spc="39" dirty="0" err="1" smtClean="0">
                <a:latin typeface="Times New Roman" panose="02020603050405020304" pitchFamily="18" charset="0"/>
                <a:cs typeface="Times New Roman" panose="02020603050405020304" pitchFamily="18" charset="0"/>
              </a:rPr>
              <a:t>M</a:t>
            </a:r>
            <a:r>
              <a:rPr sz="2000" spc="-96" dirty="0" err="1" smtClean="0">
                <a:latin typeface="Times New Roman" panose="02020603050405020304" pitchFamily="18" charset="0"/>
                <a:cs typeface="Times New Roman" panose="02020603050405020304" pitchFamily="18" charset="0"/>
              </a:rPr>
              <a:t>esle</a:t>
            </a:r>
            <a:r>
              <a:rPr sz="2000" spc="-92" dirty="0" err="1" smtClean="0">
                <a:latin typeface="Times New Roman" panose="02020603050405020304" pitchFamily="18" charset="0"/>
                <a:cs typeface="Times New Roman" panose="02020603050405020304" pitchFamily="18" charset="0"/>
              </a:rPr>
              <a:t>k</a:t>
            </a:r>
            <a:r>
              <a:rPr sz="2000" spc="9" dirty="0" err="1" smtClean="0">
                <a:latin typeface="Times New Roman" panose="02020603050405020304" pitchFamily="18" charset="0"/>
                <a:cs typeface="Times New Roman" panose="02020603050405020304" pitchFamily="18" charset="0"/>
              </a:rPr>
              <a:t>i</a:t>
            </a:r>
            <a:r>
              <a:rPr lang="tr-TR" sz="2000" dirty="0" smtClean="0">
                <a:latin typeface="Times New Roman" panose="02020603050405020304" pitchFamily="18" charset="0"/>
                <a:cs typeface="Times New Roman" panose="02020603050405020304" pitchFamily="18" charset="0"/>
              </a:rPr>
              <a:t> </a:t>
            </a:r>
            <a:r>
              <a:rPr sz="2000" spc="-53" dirty="0" err="1" smtClean="0">
                <a:latin typeface="Times New Roman" panose="02020603050405020304" pitchFamily="18" charset="0"/>
                <a:cs typeface="Times New Roman" panose="02020603050405020304" pitchFamily="18" charset="0"/>
              </a:rPr>
              <a:t>d</a:t>
            </a:r>
            <a:r>
              <a:rPr sz="2000" spc="-127" dirty="0" err="1" smtClean="0">
                <a:latin typeface="Times New Roman" panose="02020603050405020304" pitchFamily="18" charset="0"/>
                <a:cs typeface="Times New Roman" panose="02020603050405020304" pitchFamily="18" charset="0"/>
              </a:rPr>
              <a:t>e</a:t>
            </a:r>
            <a:r>
              <a:rPr sz="2000" spc="-145" dirty="0" err="1" smtClean="0">
                <a:latin typeface="Times New Roman" panose="02020603050405020304" pitchFamily="18" charset="0"/>
                <a:cs typeface="Times New Roman" panose="02020603050405020304" pitchFamily="18" charset="0"/>
              </a:rPr>
              <a:t>ğ</a:t>
            </a:r>
            <a:r>
              <a:rPr sz="2000" spc="-39" dirty="0" err="1" smtClean="0">
                <a:latin typeface="Times New Roman" panose="02020603050405020304" pitchFamily="18" charset="0"/>
                <a:cs typeface="Times New Roman" panose="02020603050405020304" pitchFamily="18" charset="0"/>
              </a:rPr>
              <a:t>er</a:t>
            </a:r>
            <a:r>
              <a:rPr sz="2000" spc="-22" dirty="0" err="1" smtClean="0">
                <a:latin typeface="Times New Roman" panose="02020603050405020304" pitchFamily="18" charset="0"/>
                <a:cs typeface="Times New Roman" panose="02020603050405020304" pitchFamily="18" charset="0"/>
              </a:rPr>
              <a:t>le</a:t>
            </a:r>
            <a:r>
              <a:rPr sz="2000" spc="-35" dirty="0" err="1" smtClean="0">
                <a:latin typeface="Times New Roman" panose="02020603050405020304" pitchFamily="18" charset="0"/>
                <a:cs typeface="Times New Roman" panose="02020603050405020304" pitchFamily="18" charset="0"/>
              </a:rPr>
              <a:t>r</a:t>
            </a:r>
            <a:r>
              <a:rPr sz="2000" spc="-105" dirty="0" err="1" smtClean="0">
                <a:latin typeface="Times New Roman" panose="02020603050405020304" pitchFamily="18" charset="0"/>
                <a:cs typeface="Times New Roman" panose="02020603050405020304" pitchFamily="18" charset="0"/>
              </a:rPr>
              <a:t>e</a:t>
            </a:r>
            <a:r>
              <a:rPr lang="tr-TR" sz="2000" dirty="0">
                <a:latin typeface="Times New Roman" panose="02020603050405020304" pitchFamily="18" charset="0"/>
                <a:cs typeface="Times New Roman" panose="02020603050405020304" pitchFamily="18" charset="0"/>
              </a:rPr>
              <a:t> </a:t>
            </a:r>
            <a:r>
              <a:rPr sz="2000" spc="-114" dirty="0" err="1" smtClean="0">
                <a:latin typeface="Times New Roman" panose="02020603050405020304" pitchFamily="18" charset="0"/>
                <a:cs typeface="Times New Roman" panose="02020603050405020304" pitchFamily="18" charset="0"/>
              </a:rPr>
              <a:t>v</a:t>
            </a:r>
            <a:r>
              <a:rPr sz="2000" spc="-100" dirty="0" err="1" smtClean="0">
                <a:latin typeface="Times New Roman" panose="02020603050405020304" pitchFamily="18" charset="0"/>
                <a:cs typeface="Times New Roman" panose="02020603050405020304" pitchFamily="18" charset="0"/>
              </a:rPr>
              <a:t>e</a:t>
            </a:r>
            <a:r>
              <a:rPr lang="tr-TR" sz="2000" dirty="0">
                <a:latin typeface="Times New Roman" panose="02020603050405020304" pitchFamily="18" charset="0"/>
                <a:cs typeface="Times New Roman" panose="02020603050405020304" pitchFamily="18" charset="0"/>
              </a:rPr>
              <a:t> </a:t>
            </a:r>
            <a:r>
              <a:rPr sz="2000" spc="-70" dirty="0" err="1" smtClean="0">
                <a:latin typeface="Times New Roman" panose="02020603050405020304" pitchFamily="18" charset="0"/>
                <a:cs typeface="Times New Roman" panose="02020603050405020304" pitchFamily="18" charset="0"/>
              </a:rPr>
              <a:t>d</a:t>
            </a:r>
            <a:r>
              <a:rPr sz="2000" spc="-53" dirty="0" err="1" smtClean="0">
                <a:latin typeface="Times New Roman" panose="02020603050405020304" pitchFamily="18" charset="0"/>
                <a:cs typeface="Times New Roman" panose="02020603050405020304" pitchFamily="18" charset="0"/>
              </a:rPr>
              <a:t>ü</a:t>
            </a:r>
            <a:r>
              <a:rPr sz="2000" spc="-13" dirty="0" err="1" smtClean="0">
                <a:latin typeface="Times New Roman" panose="02020603050405020304" pitchFamily="18" charset="0"/>
                <a:cs typeface="Times New Roman" panose="02020603050405020304" pitchFamily="18" charset="0"/>
              </a:rPr>
              <a:t>r</a:t>
            </a:r>
            <a:r>
              <a:rPr sz="2000" spc="-9" dirty="0" err="1" smtClean="0">
                <a:latin typeface="Times New Roman" panose="02020603050405020304" pitchFamily="18" charset="0"/>
                <a:cs typeface="Times New Roman" panose="02020603050405020304" pitchFamily="18" charset="0"/>
              </a:rPr>
              <a:t>ü</a:t>
            </a:r>
            <a:r>
              <a:rPr sz="2000" spc="-215" dirty="0" err="1" smtClean="0">
                <a:latin typeface="Times New Roman" panose="02020603050405020304" pitchFamily="18" charset="0"/>
                <a:cs typeface="Times New Roman" panose="02020603050405020304" pitchFamily="18" charset="0"/>
              </a:rPr>
              <a:t>s</a:t>
            </a:r>
            <a:r>
              <a:rPr sz="2000" spc="96" dirty="0" err="1" smtClean="0">
                <a:latin typeface="Times New Roman" panose="02020603050405020304" pitchFamily="18" charset="0"/>
                <a:cs typeface="Times New Roman" panose="02020603050405020304" pitchFamily="18" charset="0"/>
              </a:rPr>
              <a:t>t</a:t>
            </a:r>
            <a:r>
              <a:rPr lang="tr-TR" sz="2000" dirty="0">
                <a:latin typeface="Times New Roman" panose="02020603050405020304" pitchFamily="18" charset="0"/>
                <a:cs typeface="Times New Roman" panose="02020603050405020304" pitchFamily="18" charset="0"/>
              </a:rPr>
              <a:t> </a:t>
            </a:r>
            <a:r>
              <a:rPr sz="2000" spc="-110" dirty="0" err="1" smtClean="0">
                <a:latin typeface="Times New Roman" panose="02020603050405020304" pitchFamily="18" charset="0"/>
                <a:cs typeface="Times New Roman" panose="02020603050405020304" pitchFamily="18" charset="0"/>
              </a:rPr>
              <a:t>y</a:t>
            </a:r>
            <a:r>
              <a:rPr sz="2000" spc="-66" dirty="0" err="1" smtClean="0">
                <a:latin typeface="Times New Roman" panose="02020603050405020304" pitchFamily="18" charset="0"/>
                <a:cs typeface="Times New Roman" panose="02020603050405020304" pitchFamily="18" charset="0"/>
              </a:rPr>
              <a:t>ö</a:t>
            </a:r>
            <a:r>
              <a:rPr sz="2000" spc="-53" dirty="0" err="1" smtClean="0">
                <a:latin typeface="Times New Roman" panose="02020603050405020304" pitchFamily="18" charset="0"/>
                <a:cs typeface="Times New Roman" panose="02020603050405020304" pitchFamily="18" charset="0"/>
              </a:rPr>
              <a:t>n</a:t>
            </a:r>
            <a:r>
              <a:rPr sz="2000" spc="-123" dirty="0" err="1" smtClean="0">
                <a:latin typeface="Times New Roman" panose="02020603050405020304" pitchFamily="18" charset="0"/>
                <a:cs typeface="Times New Roman" panose="02020603050405020304" pitchFamily="18" charset="0"/>
              </a:rPr>
              <a:t>e</a:t>
            </a:r>
            <a:r>
              <a:rPr sz="2000" spc="100" dirty="0" err="1" smtClean="0">
                <a:latin typeface="Times New Roman" panose="02020603050405020304" pitchFamily="18" charset="0"/>
                <a:cs typeface="Times New Roman" panose="02020603050405020304" pitchFamily="18" charset="0"/>
              </a:rPr>
              <a:t>t</a:t>
            </a:r>
            <a:r>
              <a:rPr sz="2000" spc="-26" dirty="0" err="1" smtClean="0">
                <a:latin typeface="Times New Roman" panose="02020603050405020304" pitchFamily="18" charset="0"/>
                <a:cs typeface="Times New Roman" panose="02020603050405020304" pitchFamily="18" charset="0"/>
              </a:rPr>
              <a:t>im</a:t>
            </a:r>
            <a:r>
              <a:rPr lang="tr-TR" sz="2000" dirty="0">
                <a:latin typeface="Times New Roman" panose="02020603050405020304" pitchFamily="18" charset="0"/>
                <a:cs typeface="Times New Roman" panose="02020603050405020304" pitchFamily="18" charset="0"/>
              </a:rPr>
              <a:t> </a:t>
            </a:r>
            <a:r>
              <a:rPr sz="2000" spc="-96" dirty="0" err="1" smtClean="0">
                <a:latin typeface="Times New Roman" panose="02020603050405020304" pitchFamily="18" charset="0"/>
                <a:cs typeface="Times New Roman" panose="02020603050405020304" pitchFamily="18" charset="0"/>
              </a:rPr>
              <a:t>a</a:t>
            </a:r>
            <a:r>
              <a:rPr sz="2000" spc="-105" dirty="0" err="1" smtClean="0">
                <a:latin typeface="Times New Roman" panose="02020603050405020304" pitchFamily="18" charset="0"/>
                <a:cs typeface="Times New Roman" panose="02020603050405020304" pitchFamily="18" charset="0"/>
              </a:rPr>
              <a:t>n</a:t>
            </a:r>
            <a:r>
              <a:rPr sz="2000" spc="-35" dirty="0" err="1" smtClean="0">
                <a:latin typeface="Times New Roman" panose="02020603050405020304" pitchFamily="18" charset="0"/>
                <a:cs typeface="Times New Roman" panose="02020603050405020304" pitchFamily="18" charset="0"/>
              </a:rPr>
              <a:t>l</a:t>
            </a:r>
            <a:r>
              <a:rPr sz="2000" spc="-123" dirty="0" err="1" smtClean="0">
                <a:latin typeface="Times New Roman" panose="02020603050405020304" pitchFamily="18" charset="0"/>
                <a:cs typeface="Times New Roman" panose="02020603050405020304" pitchFamily="18" charset="0"/>
              </a:rPr>
              <a:t>a</a:t>
            </a:r>
            <a:r>
              <a:rPr sz="2000" spc="-92" dirty="0" err="1" smtClean="0">
                <a:latin typeface="Times New Roman" panose="02020603050405020304" pitchFamily="18" charset="0"/>
                <a:cs typeface="Times New Roman" panose="02020603050405020304" pitchFamily="18" charset="0"/>
              </a:rPr>
              <a:t>yışı</a:t>
            </a:r>
            <a:r>
              <a:rPr sz="2000" spc="-140" dirty="0" err="1" smtClean="0">
                <a:latin typeface="Times New Roman" panose="02020603050405020304" pitchFamily="18" charset="0"/>
                <a:cs typeface="Times New Roman" panose="02020603050405020304" pitchFamily="18" charset="0"/>
              </a:rPr>
              <a:t>n</a:t>
            </a:r>
            <a:r>
              <a:rPr sz="2000" spc="-136" dirty="0" err="1" smtClean="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 </a:t>
            </a:r>
            <a:r>
              <a:rPr sz="2000" spc="-132" dirty="0" err="1" smtClean="0">
                <a:latin typeface="Times New Roman" panose="02020603050405020304" pitchFamily="18" charset="0"/>
                <a:cs typeface="Times New Roman" panose="02020603050405020304" pitchFamily="18" charset="0"/>
              </a:rPr>
              <a:t>sa</a:t>
            </a:r>
            <a:r>
              <a:rPr sz="2000" spc="-127" dirty="0" err="1" smtClean="0">
                <a:latin typeface="Times New Roman" panose="02020603050405020304" pitchFamily="18" charset="0"/>
                <a:cs typeface="Times New Roman" panose="02020603050405020304" pitchFamily="18" charset="0"/>
              </a:rPr>
              <a:t>h</a:t>
            </a:r>
            <a:r>
              <a:rPr sz="2000" spc="-22" dirty="0" err="1" smtClean="0">
                <a:latin typeface="Times New Roman" panose="02020603050405020304" pitchFamily="18" charset="0"/>
                <a:cs typeface="Times New Roman" panose="02020603050405020304" pitchFamily="18" charset="0"/>
              </a:rPr>
              <a:t>ip</a:t>
            </a:r>
            <a:r>
              <a:rPr lang="tr-TR" sz="2000" spc="-22" dirty="0">
                <a:latin typeface="Times New Roman" panose="02020603050405020304" pitchFamily="18" charset="0"/>
                <a:cs typeface="Times New Roman" panose="02020603050405020304" pitchFamily="18" charset="0"/>
              </a:rPr>
              <a:t> </a:t>
            </a:r>
            <a:r>
              <a:rPr sz="2000" spc="-75" dirty="0" err="1" smtClean="0">
                <a:latin typeface="Times New Roman" panose="02020603050405020304" pitchFamily="18" charset="0"/>
                <a:cs typeface="Times New Roman" panose="02020603050405020304" pitchFamily="18" charset="0"/>
              </a:rPr>
              <a:t>olunmasından</a:t>
            </a:r>
            <a:r>
              <a:rPr sz="2000" spc="-75" dirty="0">
                <a:latin typeface="Times New Roman" panose="02020603050405020304" pitchFamily="18" charset="0"/>
                <a:cs typeface="Times New Roman" panose="02020603050405020304" pitchFamily="18" charset="0"/>
              </a:rPr>
              <a:t>,</a:t>
            </a:r>
            <a:endParaRPr sz="2000" dirty="0">
              <a:latin typeface="Times New Roman" panose="02020603050405020304" pitchFamily="18" charset="0"/>
              <a:cs typeface="Times New Roman" panose="02020603050405020304" pitchFamily="18" charset="0"/>
            </a:endParaRPr>
          </a:p>
          <a:p>
            <a:pPr marL="11138">
              <a:lnSpc>
                <a:spcPct val="150000"/>
              </a:lnSpc>
              <a:tabLst>
                <a:tab pos="563021" algn="l"/>
                <a:tab pos="1149431" algn="l"/>
                <a:tab pos="1510299" algn="l"/>
                <a:tab pos="3082971" algn="l"/>
                <a:tab pos="3713933" algn="l"/>
                <a:tab pos="4074801" algn="l"/>
                <a:tab pos="4796537" algn="l"/>
              </a:tabLst>
            </a:pPr>
            <a:r>
              <a:rPr sz="2000" spc="-44" dirty="0">
                <a:latin typeface="Times New Roman" panose="02020603050405020304" pitchFamily="18" charset="0"/>
                <a:cs typeface="Times New Roman" panose="02020603050405020304" pitchFamily="18" charset="0"/>
              </a:rPr>
              <a:t>Malî	yetki	</a:t>
            </a:r>
            <a:r>
              <a:rPr sz="2000" spc="-105" dirty="0">
                <a:latin typeface="Times New Roman" panose="02020603050405020304" pitchFamily="18" charset="0"/>
                <a:cs typeface="Times New Roman" panose="02020603050405020304" pitchFamily="18" charset="0"/>
              </a:rPr>
              <a:t>ve	</a:t>
            </a:r>
            <a:r>
              <a:rPr sz="2000" spc="-53" dirty="0">
                <a:latin typeface="Times New Roman" panose="02020603050405020304" pitchFamily="18" charset="0"/>
                <a:cs typeface="Times New Roman" panose="02020603050405020304" pitchFamily="18" charset="0"/>
              </a:rPr>
              <a:t>sorumlulukların	</a:t>
            </a:r>
            <a:r>
              <a:rPr sz="2000" spc="-22" dirty="0">
                <a:latin typeface="Times New Roman" panose="02020603050405020304" pitchFamily="18" charset="0"/>
                <a:cs typeface="Times New Roman" panose="02020603050405020304" pitchFamily="18" charset="0"/>
              </a:rPr>
              <a:t>bilgili	</a:t>
            </a:r>
            <a:r>
              <a:rPr sz="2000" spc="-105" dirty="0">
                <a:latin typeface="Times New Roman" panose="02020603050405020304" pitchFamily="18" charset="0"/>
                <a:cs typeface="Times New Roman" panose="02020603050405020304" pitchFamily="18" charset="0"/>
              </a:rPr>
              <a:t>ve	</a:t>
            </a:r>
            <a:r>
              <a:rPr sz="2000" spc="-31" dirty="0">
                <a:latin typeface="Times New Roman" panose="02020603050405020304" pitchFamily="18" charset="0"/>
                <a:cs typeface="Times New Roman" panose="02020603050405020304" pitchFamily="18" charset="0"/>
              </a:rPr>
              <a:t>yeterli	</a:t>
            </a:r>
            <a:r>
              <a:rPr sz="2000" spc="-35" dirty="0" err="1" smtClean="0">
                <a:latin typeface="Times New Roman" panose="02020603050405020304" pitchFamily="18" charset="0"/>
                <a:cs typeface="Times New Roman" panose="02020603050405020304" pitchFamily="18" charset="0"/>
              </a:rPr>
              <a:t>yöneticilerle</a:t>
            </a:r>
            <a:r>
              <a:rPr lang="tr-TR" sz="2000" dirty="0">
                <a:latin typeface="Times New Roman" panose="02020603050405020304" pitchFamily="18" charset="0"/>
                <a:cs typeface="Times New Roman" panose="02020603050405020304" pitchFamily="18" charset="0"/>
              </a:rPr>
              <a:t> </a:t>
            </a:r>
            <a:r>
              <a:rPr sz="2000" spc="-75" dirty="0" err="1" smtClean="0">
                <a:latin typeface="Times New Roman" panose="02020603050405020304" pitchFamily="18" charset="0"/>
                <a:cs typeface="Times New Roman" panose="02020603050405020304" pitchFamily="18" charset="0"/>
              </a:rPr>
              <a:t>personele</a:t>
            </a:r>
            <a:r>
              <a:rPr sz="2000" spc="-96" dirty="0" smtClean="0">
                <a:latin typeface="Times New Roman" panose="02020603050405020304" pitchFamily="18" charset="0"/>
                <a:cs typeface="Times New Roman" panose="02020603050405020304" pitchFamily="18" charset="0"/>
              </a:rPr>
              <a:t> </a:t>
            </a:r>
            <a:r>
              <a:rPr sz="2000" spc="-57" dirty="0">
                <a:latin typeface="Times New Roman" panose="02020603050405020304" pitchFamily="18" charset="0"/>
                <a:cs typeface="Times New Roman" panose="02020603050405020304" pitchFamily="18" charset="0"/>
              </a:rPr>
              <a:t>verilmesinden,</a:t>
            </a:r>
            <a:endParaRPr sz="2000" dirty="0">
              <a:latin typeface="Times New Roman" panose="02020603050405020304" pitchFamily="18" charset="0"/>
              <a:cs typeface="Times New Roman" panose="02020603050405020304" pitchFamily="18" charset="0"/>
            </a:endParaRPr>
          </a:p>
          <a:p>
            <a:pPr marL="11138" marR="1085388">
              <a:lnSpc>
                <a:spcPct val="150000"/>
              </a:lnSpc>
            </a:pPr>
            <a:r>
              <a:rPr sz="2000" spc="-61" dirty="0">
                <a:latin typeface="Times New Roman" panose="02020603050405020304" pitchFamily="18" charset="0"/>
                <a:cs typeface="Times New Roman" panose="02020603050405020304" pitchFamily="18" charset="0"/>
              </a:rPr>
              <a:t>Belirlenmiş </a:t>
            </a:r>
            <a:r>
              <a:rPr sz="2000" spc="-53" dirty="0">
                <a:latin typeface="Times New Roman" panose="02020603050405020304" pitchFamily="18" charset="0"/>
                <a:cs typeface="Times New Roman" panose="02020603050405020304" pitchFamily="18" charset="0"/>
              </a:rPr>
              <a:t>standartlara </a:t>
            </a:r>
            <a:r>
              <a:rPr sz="2000" spc="-79" dirty="0">
                <a:latin typeface="Times New Roman" panose="02020603050405020304" pitchFamily="18" charset="0"/>
                <a:cs typeface="Times New Roman" panose="02020603050405020304" pitchFamily="18" charset="0"/>
              </a:rPr>
              <a:t>uyulmasının </a:t>
            </a:r>
            <a:r>
              <a:rPr sz="2000" spc="-100" dirty="0">
                <a:latin typeface="Times New Roman" panose="02020603050405020304" pitchFamily="18" charset="0"/>
                <a:cs typeface="Times New Roman" panose="02020603050405020304" pitchFamily="18" charset="0"/>
              </a:rPr>
              <a:t>sağlanmasından,  </a:t>
            </a:r>
            <a:endParaRPr lang="tr-TR" sz="2000" spc="-100" dirty="0" smtClean="0">
              <a:latin typeface="Times New Roman" panose="02020603050405020304" pitchFamily="18" charset="0"/>
              <a:cs typeface="Times New Roman" panose="02020603050405020304" pitchFamily="18" charset="0"/>
            </a:endParaRPr>
          </a:p>
          <a:p>
            <a:pPr marL="11138" marR="1085388">
              <a:lnSpc>
                <a:spcPct val="150000"/>
              </a:lnSpc>
            </a:pPr>
            <a:r>
              <a:rPr sz="2000" spc="-79" dirty="0" err="1" smtClean="0">
                <a:latin typeface="Times New Roman" panose="02020603050405020304" pitchFamily="18" charset="0"/>
                <a:cs typeface="Times New Roman" panose="02020603050405020304" pitchFamily="18" charset="0"/>
              </a:rPr>
              <a:t>Mevzuata</a:t>
            </a:r>
            <a:r>
              <a:rPr sz="2000" spc="-79" dirty="0" smtClean="0">
                <a:latin typeface="Times New Roman" panose="02020603050405020304" pitchFamily="18" charset="0"/>
                <a:cs typeface="Times New Roman" panose="02020603050405020304" pitchFamily="18" charset="0"/>
              </a:rPr>
              <a:t> </a:t>
            </a:r>
            <a:r>
              <a:rPr sz="2000" spc="-83" dirty="0" err="1">
                <a:latin typeface="Times New Roman" panose="02020603050405020304" pitchFamily="18" charset="0"/>
                <a:cs typeface="Times New Roman" panose="02020603050405020304" pitchFamily="18" charset="0"/>
              </a:rPr>
              <a:t>aykırı</a:t>
            </a:r>
            <a:r>
              <a:rPr sz="2000" spc="-83" dirty="0">
                <a:latin typeface="Times New Roman" panose="02020603050405020304" pitchFamily="18" charset="0"/>
                <a:cs typeface="Times New Roman" panose="02020603050405020304" pitchFamily="18" charset="0"/>
              </a:rPr>
              <a:t> </a:t>
            </a:r>
            <a:r>
              <a:rPr sz="2000" spc="-35" dirty="0" err="1" smtClean="0">
                <a:latin typeface="Times New Roman" panose="02020603050405020304" pitchFamily="18" charset="0"/>
                <a:cs typeface="Times New Roman" panose="02020603050405020304" pitchFamily="18" charset="0"/>
              </a:rPr>
              <a:t>faaliyetlerin</a:t>
            </a:r>
            <a:r>
              <a:rPr lang="tr-TR" sz="2000" spc="-35" dirty="0" smtClean="0">
                <a:latin typeface="Times New Roman" panose="02020603050405020304" pitchFamily="18" charset="0"/>
                <a:cs typeface="Times New Roman" panose="02020603050405020304" pitchFamily="18" charset="0"/>
              </a:rPr>
              <a:t> </a:t>
            </a:r>
            <a:r>
              <a:rPr sz="2000" spc="-66" dirty="0" err="1" smtClean="0">
                <a:latin typeface="Times New Roman" panose="02020603050405020304" pitchFamily="18" charset="0"/>
                <a:cs typeface="Times New Roman" panose="02020603050405020304" pitchFamily="18" charset="0"/>
              </a:rPr>
              <a:t>önlenmesinden</a:t>
            </a:r>
            <a:r>
              <a:rPr sz="2000" spc="-66" dirty="0">
                <a:latin typeface="Times New Roman" panose="02020603050405020304" pitchFamily="18" charset="0"/>
                <a:cs typeface="Times New Roman" panose="02020603050405020304" pitchFamily="18" charset="0"/>
              </a:rPr>
              <a:t>,  </a:t>
            </a:r>
            <a:r>
              <a:rPr sz="2000" b="1" spc="-127" dirty="0">
                <a:solidFill>
                  <a:srgbClr val="FF0000"/>
                </a:solidFill>
                <a:latin typeface="Times New Roman" panose="02020603050405020304" pitchFamily="18" charset="0"/>
                <a:cs typeface="Times New Roman" panose="02020603050405020304" pitchFamily="18" charset="0"/>
              </a:rPr>
              <a:t>sorumludur.</a:t>
            </a:r>
            <a:endParaRPr sz="2000" dirty="0">
              <a:latin typeface="Times New Roman" panose="02020603050405020304" pitchFamily="18" charset="0"/>
              <a:cs typeface="Times New Roman" panose="02020603050405020304" pitchFamily="18" charset="0"/>
            </a:endParaRPr>
          </a:p>
        </p:txBody>
      </p:sp>
      <p:sp>
        <p:nvSpPr>
          <p:cNvPr id="13" name="object 2"/>
          <p:cNvSpPr/>
          <p:nvPr/>
        </p:nvSpPr>
        <p:spPr>
          <a:xfrm>
            <a:off x="7410896" y="541415"/>
            <a:ext cx="1391539" cy="2123708"/>
          </a:xfrm>
          <a:prstGeom prst="rect">
            <a:avLst/>
          </a:prstGeom>
          <a:blipFill>
            <a:blip r:embed="rId4" cstate="print"/>
            <a:stretch>
              <a:fillRect/>
            </a:stretch>
          </a:blipFill>
        </p:spPr>
        <p:txBody>
          <a:bodyPr wrap="square" lIns="0" tIns="0" rIns="0" bIns="0" rtlCol="0"/>
          <a:lstStyle/>
          <a:p>
            <a:endParaRPr sz="1984"/>
          </a:p>
        </p:txBody>
      </p:sp>
      <p:sp>
        <p:nvSpPr>
          <p:cNvPr id="14" name="Yuvarlatılmış Dikdörtgen 13"/>
          <p:cNvSpPr/>
          <p:nvPr/>
        </p:nvSpPr>
        <p:spPr>
          <a:xfrm>
            <a:off x="2233696" y="776688"/>
            <a:ext cx="4985177" cy="393518"/>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smtClean="0">
                <a:solidFill>
                  <a:srgbClr val="C00000"/>
                </a:solidFill>
                <a:latin typeface="Times New Roman" panose="02020603050405020304" pitchFamily="18" charset="0"/>
                <a:cs typeface="Times New Roman" panose="02020603050405020304" pitchFamily="18" charset="0"/>
              </a:rPr>
              <a:t>ROL VE SORUMLULUKLAR</a:t>
            </a:r>
            <a:endParaRPr lang="tr-TR" sz="28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6204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8229600" cy="4525963"/>
          </a:xfrm>
        </p:spPr>
        <p:txBody>
          <a:bodyPr/>
          <a:lstStyle/>
          <a:p>
            <a:pPr marL="0" indent="0">
              <a:buNone/>
            </a:pPr>
            <a:endParaRPr lang="tr-TR" dirty="0" smtClean="0"/>
          </a:p>
          <a:p>
            <a:pPr marL="0" indent="0">
              <a:buNone/>
            </a:pPr>
            <a:endParaRPr lang="tr-TR" dirty="0"/>
          </a:p>
        </p:txBody>
      </p:sp>
      <p:pic>
        <p:nvPicPr>
          <p:cNvPr id="4" name="Picture 2" descr="C:\Users\Sevgi.Cetinkaya1\Desktop\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
        <p:nvSpPr>
          <p:cNvPr id="5" name="Yuvarlatılmış Dikdörtgen 4"/>
          <p:cNvSpPr/>
          <p:nvPr/>
        </p:nvSpPr>
        <p:spPr>
          <a:xfrm>
            <a:off x="1691679" y="693444"/>
            <a:ext cx="5040561" cy="393518"/>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smtClean="0">
                <a:solidFill>
                  <a:srgbClr val="C00000"/>
                </a:solidFill>
                <a:latin typeface="Times New Roman" panose="02020603050405020304" pitchFamily="18" charset="0"/>
                <a:cs typeface="Times New Roman" panose="02020603050405020304" pitchFamily="18" charset="0"/>
              </a:rPr>
              <a:t>ROL VE SORUMLULUKLAR</a:t>
            </a:r>
            <a:endParaRPr lang="tr-TR" sz="2800" b="1" dirty="0">
              <a:solidFill>
                <a:srgbClr val="C00000"/>
              </a:solidFill>
              <a:latin typeface="Times New Roman" panose="02020603050405020304" pitchFamily="18" charset="0"/>
              <a:cs typeface="Times New Roman" panose="02020603050405020304" pitchFamily="18" charset="0"/>
            </a:endParaRPr>
          </a:p>
        </p:txBody>
      </p:sp>
      <p:sp>
        <p:nvSpPr>
          <p:cNvPr id="6" name="object 3"/>
          <p:cNvSpPr/>
          <p:nvPr/>
        </p:nvSpPr>
        <p:spPr>
          <a:xfrm>
            <a:off x="792463" y="2450740"/>
            <a:ext cx="155922" cy="155922"/>
          </a:xfrm>
          <a:prstGeom prst="rect">
            <a:avLst/>
          </a:prstGeom>
          <a:blipFill>
            <a:blip r:embed="rId3" cstate="print"/>
            <a:stretch>
              <a:fillRect/>
            </a:stretch>
          </a:blipFill>
        </p:spPr>
        <p:txBody>
          <a:bodyPr wrap="square" lIns="0" tIns="0" rIns="0" bIns="0" rtlCol="0"/>
          <a:lstStyle/>
          <a:p>
            <a:endParaRPr sz="1579"/>
          </a:p>
        </p:txBody>
      </p:sp>
      <p:sp>
        <p:nvSpPr>
          <p:cNvPr id="7" name="object 4"/>
          <p:cNvSpPr/>
          <p:nvPr/>
        </p:nvSpPr>
        <p:spPr>
          <a:xfrm>
            <a:off x="792463" y="5154023"/>
            <a:ext cx="155922" cy="155922"/>
          </a:xfrm>
          <a:prstGeom prst="rect">
            <a:avLst/>
          </a:prstGeom>
          <a:blipFill>
            <a:blip r:embed="rId3" cstate="print"/>
            <a:stretch>
              <a:fillRect/>
            </a:stretch>
          </a:blipFill>
        </p:spPr>
        <p:txBody>
          <a:bodyPr wrap="square" lIns="0" tIns="0" rIns="0" bIns="0" rtlCol="0"/>
          <a:lstStyle/>
          <a:p>
            <a:endParaRPr sz="1579"/>
          </a:p>
        </p:txBody>
      </p:sp>
      <p:sp>
        <p:nvSpPr>
          <p:cNvPr id="8" name="object 5"/>
          <p:cNvSpPr/>
          <p:nvPr/>
        </p:nvSpPr>
        <p:spPr>
          <a:xfrm>
            <a:off x="792463" y="4245484"/>
            <a:ext cx="155922" cy="155922"/>
          </a:xfrm>
          <a:prstGeom prst="rect">
            <a:avLst/>
          </a:prstGeom>
          <a:blipFill>
            <a:blip r:embed="rId3" cstate="print"/>
            <a:stretch>
              <a:fillRect/>
            </a:stretch>
          </a:blipFill>
        </p:spPr>
        <p:txBody>
          <a:bodyPr wrap="square" lIns="0" tIns="0" rIns="0" bIns="0" rtlCol="0"/>
          <a:lstStyle/>
          <a:p>
            <a:endParaRPr sz="1579"/>
          </a:p>
        </p:txBody>
      </p:sp>
      <p:sp>
        <p:nvSpPr>
          <p:cNvPr id="9" name="object 6"/>
          <p:cNvSpPr/>
          <p:nvPr/>
        </p:nvSpPr>
        <p:spPr>
          <a:xfrm>
            <a:off x="792463" y="3333122"/>
            <a:ext cx="155922" cy="155922"/>
          </a:xfrm>
          <a:prstGeom prst="rect">
            <a:avLst/>
          </a:prstGeom>
          <a:blipFill>
            <a:blip r:embed="rId3" cstate="print"/>
            <a:stretch>
              <a:fillRect/>
            </a:stretch>
          </a:blipFill>
        </p:spPr>
        <p:txBody>
          <a:bodyPr wrap="square" lIns="0" tIns="0" rIns="0" bIns="0" rtlCol="0"/>
          <a:lstStyle/>
          <a:p>
            <a:endParaRPr sz="1579"/>
          </a:p>
        </p:txBody>
      </p:sp>
      <p:sp>
        <p:nvSpPr>
          <p:cNvPr id="10" name="object 7"/>
          <p:cNvSpPr txBox="1"/>
          <p:nvPr/>
        </p:nvSpPr>
        <p:spPr>
          <a:xfrm>
            <a:off x="1192738" y="2233626"/>
            <a:ext cx="7171773" cy="3704565"/>
          </a:xfrm>
          <a:prstGeom prst="rect">
            <a:avLst/>
          </a:prstGeom>
        </p:spPr>
        <p:txBody>
          <a:bodyPr vert="horz" wrap="square" lIns="0" tIns="11137" rIns="0" bIns="0" rtlCol="0">
            <a:spAutoFit/>
          </a:bodyPr>
          <a:lstStyle/>
          <a:p>
            <a:pPr marL="26174">
              <a:lnSpc>
                <a:spcPct val="150000"/>
              </a:lnSpc>
            </a:pPr>
            <a:r>
              <a:rPr sz="2000" spc="-44" dirty="0" err="1" smtClean="0">
                <a:latin typeface="Times New Roman" panose="02020603050405020304" pitchFamily="18" charset="0"/>
                <a:cs typeface="Times New Roman" panose="02020603050405020304" pitchFamily="18" charset="0"/>
              </a:rPr>
              <a:t>Birimlerinde</a:t>
            </a:r>
            <a:r>
              <a:rPr sz="2000" spc="-44" dirty="0" smtClean="0">
                <a:latin typeface="Times New Roman" panose="02020603050405020304" pitchFamily="18" charset="0"/>
                <a:cs typeface="Times New Roman" panose="02020603050405020304" pitchFamily="18" charset="0"/>
              </a:rPr>
              <a:t> </a:t>
            </a:r>
            <a:r>
              <a:rPr sz="2000" spc="-13" dirty="0" err="1" smtClean="0">
                <a:latin typeface="Times New Roman" panose="02020603050405020304" pitchFamily="18" charset="0"/>
                <a:cs typeface="Times New Roman" panose="02020603050405020304" pitchFamily="18" charset="0"/>
              </a:rPr>
              <a:t>etkili</a:t>
            </a:r>
            <a:r>
              <a:rPr sz="2000" spc="-13" dirty="0" smtClean="0">
                <a:latin typeface="Times New Roman" panose="02020603050405020304" pitchFamily="18" charset="0"/>
                <a:cs typeface="Times New Roman" panose="02020603050405020304" pitchFamily="18" charset="0"/>
              </a:rPr>
              <a:t> </a:t>
            </a:r>
            <a:r>
              <a:rPr sz="2000" spc="-4" dirty="0" err="1" smtClean="0">
                <a:latin typeface="Times New Roman" panose="02020603050405020304" pitchFamily="18" charset="0"/>
                <a:cs typeface="Times New Roman" panose="02020603050405020304" pitchFamily="18" charset="0"/>
              </a:rPr>
              <a:t>bir</a:t>
            </a:r>
            <a:r>
              <a:rPr sz="2000" spc="-4" dirty="0" smtClean="0">
                <a:latin typeface="Times New Roman" panose="02020603050405020304" pitchFamily="18" charset="0"/>
                <a:cs typeface="Times New Roman" panose="02020603050405020304" pitchFamily="18" charset="0"/>
              </a:rPr>
              <a:t> </a:t>
            </a:r>
            <a:r>
              <a:rPr sz="2000" spc="-61" dirty="0" err="1" smtClean="0">
                <a:latin typeface="Times New Roman" panose="02020603050405020304" pitchFamily="18" charset="0"/>
                <a:cs typeface="Times New Roman" panose="02020603050405020304" pitchFamily="18" charset="0"/>
              </a:rPr>
              <a:t>iç</a:t>
            </a:r>
            <a:r>
              <a:rPr sz="2000" spc="-61" dirty="0" smtClean="0">
                <a:latin typeface="Times New Roman" panose="02020603050405020304" pitchFamily="18" charset="0"/>
                <a:cs typeface="Times New Roman" panose="02020603050405020304" pitchFamily="18" charset="0"/>
              </a:rPr>
              <a:t> </a:t>
            </a:r>
            <a:r>
              <a:rPr sz="2000" spc="-31" dirty="0" err="1" smtClean="0">
                <a:latin typeface="Times New Roman" panose="02020603050405020304" pitchFamily="18" charset="0"/>
                <a:cs typeface="Times New Roman" panose="02020603050405020304" pitchFamily="18" charset="0"/>
              </a:rPr>
              <a:t>kontrol</a:t>
            </a:r>
            <a:r>
              <a:rPr sz="2000" spc="-31" dirty="0" smtClean="0">
                <a:latin typeface="Times New Roman" panose="02020603050405020304" pitchFamily="18" charset="0"/>
                <a:cs typeface="Times New Roman" panose="02020603050405020304" pitchFamily="18" charset="0"/>
              </a:rPr>
              <a:t> </a:t>
            </a:r>
            <a:r>
              <a:rPr sz="2000" spc="-66" dirty="0" err="1" smtClean="0">
                <a:latin typeface="Times New Roman" panose="02020603050405020304" pitchFamily="18" charset="0"/>
                <a:cs typeface="Times New Roman" panose="02020603050405020304" pitchFamily="18" charset="0"/>
              </a:rPr>
              <a:t>sistemi</a:t>
            </a:r>
            <a:r>
              <a:rPr sz="2000" spc="-66" dirty="0" smtClean="0">
                <a:latin typeface="Times New Roman" panose="02020603050405020304" pitchFamily="18" charset="0"/>
                <a:cs typeface="Times New Roman" panose="02020603050405020304" pitchFamily="18" charset="0"/>
              </a:rPr>
              <a:t> </a:t>
            </a:r>
            <a:r>
              <a:rPr sz="2000" spc="-53" dirty="0" err="1" smtClean="0">
                <a:latin typeface="Times New Roman" panose="02020603050405020304" pitchFamily="18" charset="0"/>
                <a:cs typeface="Times New Roman" panose="02020603050405020304" pitchFamily="18" charset="0"/>
              </a:rPr>
              <a:t>oluşturmak</a:t>
            </a:r>
            <a:r>
              <a:rPr sz="2000" spc="-53" dirty="0" smtClean="0">
                <a:latin typeface="Times New Roman" panose="02020603050405020304" pitchFamily="18" charset="0"/>
                <a:cs typeface="Times New Roman" panose="02020603050405020304" pitchFamily="18" charset="0"/>
              </a:rPr>
              <a:t>,</a:t>
            </a:r>
            <a:r>
              <a:rPr sz="2000" spc="-368" dirty="0" smtClean="0">
                <a:latin typeface="Times New Roman" panose="02020603050405020304" pitchFamily="18" charset="0"/>
                <a:cs typeface="Times New Roman" panose="02020603050405020304" pitchFamily="18" charset="0"/>
              </a:rPr>
              <a:t> </a:t>
            </a:r>
            <a:r>
              <a:rPr sz="2000" spc="-96" dirty="0" err="1" smtClean="0">
                <a:latin typeface="Times New Roman" panose="02020603050405020304" pitchFamily="18" charset="0"/>
                <a:cs typeface="Times New Roman" panose="02020603050405020304" pitchFamily="18" charset="0"/>
              </a:rPr>
              <a:t>uygulanmasını</a:t>
            </a:r>
            <a:r>
              <a:rPr lang="tr-TR" sz="2000" spc="-96" dirty="0" smtClean="0">
                <a:latin typeface="Times New Roman" panose="02020603050405020304" pitchFamily="18" charset="0"/>
                <a:cs typeface="Times New Roman" panose="02020603050405020304" pitchFamily="18" charset="0"/>
              </a:rPr>
              <a:t> </a:t>
            </a:r>
            <a:r>
              <a:rPr sz="2000" spc="-114" dirty="0" err="1" smtClean="0">
                <a:latin typeface="Times New Roman" panose="02020603050405020304" pitchFamily="18" charset="0"/>
                <a:cs typeface="Times New Roman" panose="02020603050405020304" pitchFamily="18" charset="0"/>
              </a:rPr>
              <a:t>sağlamak</a:t>
            </a:r>
            <a:r>
              <a:rPr sz="2000" spc="-114" dirty="0" smtClean="0">
                <a:latin typeface="Times New Roman" panose="02020603050405020304" pitchFamily="18" charset="0"/>
                <a:cs typeface="Times New Roman" panose="02020603050405020304" pitchFamily="18" charset="0"/>
              </a:rPr>
              <a:t> </a:t>
            </a:r>
            <a:r>
              <a:rPr sz="2000" spc="-105" dirty="0">
                <a:latin typeface="Times New Roman" panose="02020603050405020304" pitchFamily="18" charset="0"/>
                <a:cs typeface="Times New Roman" panose="02020603050405020304" pitchFamily="18" charset="0"/>
              </a:rPr>
              <a:t>ve </a:t>
            </a:r>
            <a:r>
              <a:rPr sz="2000" spc="-70" dirty="0">
                <a:latin typeface="Times New Roman" panose="02020603050405020304" pitchFamily="18" charset="0"/>
                <a:cs typeface="Times New Roman" panose="02020603050405020304" pitchFamily="18" charset="0"/>
              </a:rPr>
              <a:t>izlemek, </a:t>
            </a:r>
            <a:r>
              <a:rPr sz="2000" spc="-105" dirty="0">
                <a:latin typeface="Times New Roman" panose="02020603050405020304" pitchFamily="18" charset="0"/>
                <a:cs typeface="Times New Roman" panose="02020603050405020304" pitchFamily="18" charset="0"/>
              </a:rPr>
              <a:t>zayıf </a:t>
            </a:r>
            <a:r>
              <a:rPr sz="2000" spc="-39" dirty="0">
                <a:latin typeface="Times New Roman" panose="02020603050405020304" pitchFamily="18" charset="0"/>
                <a:cs typeface="Times New Roman" panose="02020603050405020304" pitchFamily="18" charset="0"/>
              </a:rPr>
              <a:t>yönleri</a:t>
            </a:r>
            <a:r>
              <a:rPr sz="2000" spc="-61" dirty="0">
                <a:latin typeface="Times New Roman" panose="02020603050405020304" pitchFamily="18" charset="0"/>
                <a:cs typeface="Times New Roman" panose="02020603050405020304" pitchFamily="18" charset="0"/>
              </a:rPr>
              <a:t> </a:t>
            </a:r>
            <a:r>
              <a:rPr sz="2000" spc="-48" dirty="0">
                <a:latin typeface="Times New Roman" panose="02020603050405020304" pitchFamily="18" charset="0"/>
                <a:cs typeface="Times New Roman" panose="02020603050405020304" pitchFamily="18" charset="0"/>
              </a:rPr>
              <a:t>geliştirmekten,</a:t>
            </a:r>
            <a:endParaRPr sz="2000" dirty="0">
              <a:latin typeface="Times New Roman" panose="02020603050405020304" pitchFamily="18" charset="0"/>
              <a:cs typeface="Times New Roman" panose="02020603050405020304" pitchFamily="18" charset="0"/>
            </a:endParaRPr>
          </a:p>
          <a:p>
            <a:pPr marL="11138" marR="7240">
              <a:lnSpc>
                <a:spcPct val="150000"/>
              </a:lnSpc>
              <a:tabLst>
                <a:tab pos="571931" algn="l"/>
                <a:tab pos="933356" algn="l"/>
                <a:tab pos="1472430" algn="l"/>
                <a:tab pos="2085015" algn="l"/>
                <a:tab pos="2448110" algn="l"/>
                <a:tab pos="3428246" algn="l"/>
                <a:tab pos="4090394" algn="l"/>
                <a:tab pos="4796537" algn="l"/>
                <a:tab pos="5092805" algn="l"/>
              </a:tabLst>
            </a:pPr>
            <a:r>
              <a:rPr sz="2000" spc="-53" dirty="0">
                <a:latin typeface="Times New Roman" panose="02020603050405020304" pitchFamily="18" charset="0"/>
                <a:cs typeface="Times New Roman" panose="02020603050405020304" pitchFamily="18" charset="0"/>
              </a:rPr>
              <a:t>İd</a:t>
            </a:r>
            <a:r>
              <a:rPr sz="2000" spc="-35" dirty="0">
                <a:latin typeface="Times New Roman" panose="02020603050405020304" pitchFamily="18" charset="0"/>
                <a:cs typeface="Times New Roman" panose="02020603050405020304" pitchFamily="18" charset="0"/>
              </a:rPr>
              <a:t>ari	</a:t>
            </a:r>
            <a:r>
              <a:rPr sz="2000" spc="-114" dirty="0">
                <a:latin typeface="Times New Roman" panose="02020603050405020304" pitchFamily="18" charset="0"/>
                <a:cs typeface="Times New Roman" panose="02020603050405020304" pitchFamily="18" charset="0"/>
              </a:rPr>
              <a:t>v</a:t>
            </a:r>
            <a:r>
              <a:rPr sz="2000" spc="-100" dirty="0">
                <a:latin typeface="Times New Roman" panose="02020603050405020304" pitchFamily="18" charset="0"/>
                <a:cs typeface="Times New Roman" panose="02020603050405020304" pitchFamily="18" charset="0"/>
              </a:rPr>
              <a:t>e</a:t>
            </a:r>
            <a:r>
              <a:rPr sz="2000" dirty="0">
                <a:latin typeface="Times New Roman" panose="02020603050405020304" pitchFamily="18" charset="0"/>
                <a:cs typeface="Times New Roman" panose="02020603050405020304" pitchFamily="18" charset="0"/>
              </a:rPr>
              <a:t>	</a:t>
            </a:r>
            <a:r>
              <a:rPr sz="2000" spc="-44" dirty="0">
                <a:latin typeface="Times New Roman" panose="02020603050405020304" pitchFamily="18" charset="0"/>
                <a:cs typeface="Times New Roman" panose="02020603050405020304" pitchFamily="18" charset="0"/>
              </a:rPr>
              <a:t>mali</a:t>
            </a:r>
            <a:r>
              <a:rPr sz="2000" dirty="0">
                <a:latin typeface="Times New Roman" panose="02020603050405020304" pitchFamily="18" charset="0"/>
                <a:cs typeface="Times New Roman" panose="02020603050405020304" pitchFamily="18" charset="0"/>
              </a:rPr>
              <a:t>	</a:t>
            </a:r>
            <a:r>
              <a:rPr sz="2000" spc="-127" dirty="0">
                <a:latin typeface="Times New Roman" panose="02020603050405020304" pitchFamily="18" charset="0"/>
                <a:cs typeface="Times New Roman" panose="02020603050405020304" pitchFamily="18" charset="0"/>
              </a:rPr>
              <a:t>k</a:t>
            </a:r>
            <a:r>
              <a:rPr sz="2000" spc="-70" dirty="0">
                <a:latin typeface="Times New Roman" panose="02020603050405020304" pitchFamily="18" charset="0"/>
                <a:cs typeface="Times New Roman" panose="02020603050405020304" pitchFamily="18" charset="0"/>
              </a:rPr>
              <a:t>a</a:t>
            </a:r>
            <a:r>
              <a:rPr sz="2000" spc="-79" dirty="0">
                <a:latin typeface="Times New Roman" panose="02020603050405020304" pitchFamily="18" charset="0"/>
                <a:cs typeface="Times New Roman" panose="02020603050405020304" pitchFamily="18" charset="0"/>
              </a:rPr>
              <a:t>r</a:t>
            </a:r>
            <a:r>
              <a:rPr sz="2000" spc="-57" dirty="0">
                <a:latin typeface="Times New Roman" panose="02020603050405020304" pitchFamily="18" charset="0"/>
                <a:cs typeface="Times New Roman" panose="02020603050405020304" pitchFamily="18" charset="0"/>
              </a:rPr>
              <a:t>ar</a:t>
            </a:r>
            <a:r>
              <a:rPr sz="2000" dirty="0">
                <a:latin typeface="Times New Roman" panose="02020603050405020304" pitchFamily="18" charset="0"/>
                <a:cs typeface="Times New Roman" panose="02020603050405020304" pitchFamily="18" charset="0"/>
              </a:rPr>
              <a:t>	</a:t>
            </a:r>
            <a:r>
              <a:rPr sz="2000" spc="9" dirty="0">
                <a:latin typeface="Times New Roman" panose="02020603050405020304" pitchFamily="18" charset="0"/>
                <a:cs typeface="Times New Roman" panose="02020603050405020304" pitchFamily="18" charset="0"/>
              </a:rPr>
              <a:t>i</a:t>
            </a:r>
            <a:r>
              <a:rPr sz="2000" spc="-4" dirty="0">
                <a:latin typeface="Times New Roman" panose="02020603050405020304" pitchFamily="18" charset="0"/>
                <a:cs typeface="Times New Roman" panose="02020603050405020304" pitchFamily="18" charset="0"/>
              </a:rPr>
              <a:t>l</a:t>
            </a:r>
            <a:r>
              <a:rPr sz="2000" spc="-105" dirty="0">
                <a:latin typeface="Times New Roman" panose="02020603050405020304" pitchFamily="18" charset="0"/>
                <a:cs typeface="Times New Roman" panose="02020603050405020304" pitchFamily="18" charset="0"/>
              </a:rPr>
              <a:t>e</a:t>
            </a:r>
            <a:r>
              <a:rPr sz="2000" dirty="0">
                <a:latin typeface="Times New Roman" panose="02020603050405020304" pitchFamily="18" charset="0"/>
                <a:cs typeface="Times New Roman" panose="02020603050405020304" pitchFamily="18" charset="0"/>
              </a:rPr>
              <a:t>	</a:t>
            </a:r>
            <a:r>
              <a:rPr sz="2000" spc="-61" dirty="0">
                <a:latin typeface="Times New Roman" panose="02020603050405020304" pitchFamily="18" charset="0"/>
                <a:cs typeface="Times New Roman" panose="02020603050405020304" pitchFamily="18" charset="0"/>
              </a:rPr>
              <a:t>işleml</a:t>
            </a:r>
            <a:r>
              <a:rPr sz="2000" spc="-75" dirty="0">
                <a:latin typeface="Times New Roman" panose="02020603050405020304" pitchFamily="18" charset="0"/>
                <a:cs typeface="Times New Roman" panose="02020603050405020304" pitchFamily="18" charset="0"/>
              </a:rPr>
              <a:t>e</a:t>
            </a:r>
            <a:r>
              <a:rPr sz="2000" spc="9" dirty="0">
                <a:latin typeface="Times New Roman" panose="02020603050405020304" pitchFamily="18" charset="0"/>
                <a:cs typeface="Times New Roman" panose="02020603050405020304" pitchFamily="18" charset="0"/>
              </a:rPr>
              <a:t>r</a:t>
            </a:r>
            <a:r>
              <a:rPr sz="2000" spc="-105" dirty="0">
                <a:latin typeface="Times New Roman" panose="02020603050405020304" pitchFamily="18" charset="0"/>
                <a:cs typeface="Times New Roman" panose="02020603050405020304" pitchFamily="18" charset="0"/>
              </a:rPr>
              <a:t>e</a:t>
            </a:r>
            <a:r>
              <a:rPr sz="2000" dirty="0">
                <a:latin typeface="Times New Roman" panose="02020603050405020304" pitchFamily="18" charset="0"/>
                <a:cs typeface="Times New Roman" panose="02020603050405020304" pitchFamily="18" charset="0"/>
              </a:rPr>
              <a:t>	</a:t>
            </a:r>
            <a:r>
              <a:rPr sz="2000" spc="9" dirty="0">
                <a:latin typeface="Times New Roman" panose="02020603050405020304" pitchFamily="18" charset="0"/>
                <a:cs typeface="Times New Roman" panose="02020603050405020304" pitchFamily="18" charset="0"/>
              </a:rPr>
              <a:t>il</a:t>
            </a:r>
            <a:r>
              <a:rPr sz="2000" spc="13" dirty="0">
                <a:latin typeface="Times New Roman" panose="02020603050405020304" pitchFamily="18" charset="0"/>
                <a:cs typeface="Times New Roman" panose="02020603050405020304" pitchFamily="18" charset="0"/>
              </a:rPr>
              <a:t>i</a:t>
            </a:r>
            <a:r>
              <a:rPr sz="2000" spc="-140" dirty="0">
                <a:latin typeface="Times New Roman" panose="02020603050405020304" pitchFamily="18" charset="0"/>
                <a:cs typeface="Times New Roman" panose="02020603050405020304" pitchFamily="18" charset="0"/>
              </a:rPr>
              <a:t>ş</a:t>
            </a:r>
            <a:r>
              <a:rPr sz="2000" spc="-145" dirty="0">
                <a:latin typeface="Times New Roman" panose="02020603050405020304" pitchFamily="18" charset="0"/>
                <a:cs typeface="Times New Roman" panose="02020603050405020304" pitchFamily="18" charset="0"/>
              </a:rPr>
              <a:t>k</a:t>
            </a:r>
            <a:r>
              <a:rPr sz="2000" spc="-22" dirty="0">
                <a:latin typeface="Times New Roman" panose="02020603050405020304" pitchFamily="18" charset="0"/>
                <a:cs typeface="Times New Roman" panose="02020603050405020304" pitchFamily="18" charset="0"/>
              </a:rPr>
              <a:t>in</a:t>
            </a:r>
            <a:r>
              <a:rPr sz="2000" dirty="0">
                <a:latin typeface="Times New Roman" panose="02020603050405020304" pitchFamily="18" charset="0"/>
                <a:cs typeface="Times New Roman" panose="02020603050405020304" pitchFamily="18" charset="0"/>
              </a:rPr>
              <a:t>	</a:t>
            </a:r>
            <a:r>
              <a:rPr sz="2000" spc="-53" dirty="0">
                <a:latin typeface="Times New Roman" panose="02020603050405020304" pitchFamily="18" charset="0"/>
                <a:cs typeface="Times New Roman" panose="02020603050405020304" pitchFamily="18" charset="0"/>
              </a:rPr>
              <a:t>o</a:t>
            </a:r>
            <a:r>
              <a:rPr sz="2000" spc="-35" dirty="0">
                <a:latin typeface="Times New Roman" panose="02020603050405020304" pitchFamily="18" charset="0"/>
                <a:cs typeface="Times New Roman" panose="02020603050405020304" pitchFamily="18" charset="0"/>
              </a:rPr>
              <a:t>la</a:t>
            </a:r>
            <a:r>
              <a:rPr sz="2000" spc="-79" dirty="0">
                <a:latin typeface="Times New Roman" panose="02020603050405020304" pitchFamily="18" charset="0"/>
                <a:cs typeface="Times New Roman" panose="02020603050405020304" pitchFamily="18" charset="0"/>
              </a:rPr>
              <a:t>r</a:t>
            </a:r>
            <a:r>
              <a:rPr sz="2000" spc="-110" dirty="0">
                <a:latin typeface="Times New Roman" panose="02020603050405020304" pitchFamily="18" charset="0"/>
                <a:cs typeface="Times New Roman" panose="02020603050405020304" pitchFamily="18" charset="0"/>
              </a:rPr>
              <a:t>ak</a:t>
            </a:r>
            <a:r>
              <a:rPr sz="2000" dirty="0">
                <a:latin typeface="Times New Roman" panose="02020603050405020304" pitchFamily="18" charset="0"/>
                <a:cs typeface="Times New Roman" panose="02020603050405020304" pitchFamily="18" charset="0"/>
              </a:rPr>
              <a:t>	</a:t>
            </a:r>
            <a:r>
              <a:rPr sz="2000" spc="-61" dirty="0">
                <a:latin typeface="Times New Roman" panose="02020603050405020304" pitchFamily="18" charset="0"/>
                <a:cs typeface="Times New Roman" panose="02020603050405020304" pitchFamily="18" charset="0"/>
              </a:rPr>
              <a:t>iç</a:t>
            </a:r>
            <a:r>
              <a:rPr sz="2000" dirty="0">
                <a:latin typeface="Times New Roman" panose="02020603050405020304" pitchFamily="18" charset="0"/>
                <a:cs typeface="Times New Roman" panose="02020603050405020304" pitchFamily="18" charset="0"/>
              </a:rPr>
              <a:t>	</a:t>
            </a:r>
            <a:r>
              <a:rPr sz="2000" spc="-145" dirty="0">
                <a:latin typeface="Times New Roman" panose="02020603050405020304" pitchFamily="18" charset="0"/>
                <a:cs typeface="Times New Roman" panose="02020603050405020304" pitchFamily="18" charset="0"/>
              </a:rPr>
              <a:t>k</a:t>
            </a:r>
            <a:r>
              <a:rPr sz="2000" spc="-53" dirty="0">
                <a:latin typeface="Times New Roman" panose="02020603050405020304" pitchFamily="18" charset="0"/>
                <a:cs typeface="Times New Roman" panose="02020603050405020304" pitchFamily="18" charset="0"/>
              </a:rPr>
              <a:t>o</a:t>
            </a:r>
            <a:r>
              <a:rPr sz="2000" spc="-70" dirty="0">
                <a:latin typeface="Times New Roman" panose="02020603050405020304" pitchFamily="18" charset="0"/>
                <a:cs typeface="Times New Roman" panose="02020603050405020304" pitchFamily="18" charset="0"/>
              </a:rPr>
              <a:t>n</a:t>
            </a:r>
            <a:r>
              <a:rPr sz="2000" spc="100" dirty="0">
                <a:latin typeface="Times New Roman" panose="02020603050405020304" pitchFamily="18" charset="0"/>
                <a:cs typeface="Times New Roman" panose="02020603050405020304" pitchFamily="18" charset="0"/>
              </a:rPr>
              <a:t>t</a:t>
            </a:r>
            <a:r>
              <a:rPr sz="2000" spc="-9" dirty="0">
                <a:latin typeface="Times New Roman" panose="02020603050405020304" pitchFamily="18" charset="0"/>
                <a:cs typeface="Times New Roman" panose="02020603050405020304" pitchFamily="18" charset="0"/>
              </a:rPr>
              <a:t>r</a:t>
            </a:r>
            <a:r>
              <a:rPr sz="2000" spc="-53" dirty="0">
                <a:latin typeface="Times New Roman" panose="02020603050405020304" pitchFamily="18" charset="0"/>
                <a:cs typeface="Times New Roman" panose="02020603050405020304" pitchFamily="18" charset="0"/>
              </a:rPr>
              <a:t>o</a:t>
            </a:r>
            <a:r>
              <a:rPr sz="2000" spc="-13" dirty="0">
                <a:latin typeface="Times New Roman" panose="02020603050405020304" pitchFamily="18" charset="0"/>
                <a:cs typeface="Times New Roman" panose="02020603050405020304" pitchFamily="18" charset="0"/>
              </a:rPr>
              <a:t>l</a:t>
            </a:r>
            <a:r>
              <a:rPr sz="2000" spc="-39" dirty="0">
                <a:latin typeface="Times New Roman" panose="02020603050405020304" pitchFamily="18" charset="0"/>
                <a:cs typeface="Times New Roman" panose="02020603050405020304" pitchFamily="18" charset="0"/>
              </a:rPr>
              <a:t>ün  </a:t>
            </a:r>
            <a:r>
              <a:rPr sz="2000" spc="-66" dirty="0">
                <a:latin typeface="Times New Roman" panose="02020603050405020304" pitchFamily="18" charset="0"/>
                <a:cs typeface="Times New Roman" panose="02020603050405020304" pitchFamily="18" charset="0"/>
              </a:rPr>
              <a:t>işleyişinden,</a:t>
            </a:r>
            <a:endParaRPr sz="2000" dirty="0">
              <a:latin typeface="Times New Roman" panose="02020603050405020304" pitchFamily="18" charset="0"/>
              <a:cs typeface="Times New Roman" panose="02020603050405020304" pitchFamily="18" charset="0"/>
            </a:endParaRPr>
          </a:p>
          <a:p>
            <a:pPr marL="11138">
              <a:lnSpc>
                <a:spcPct val="150000"/>
              </a:lnSpc>
            </a:pPr>
            <a:r>
              <a:rPr sz="2000" spc="-48" dirty="0">
                <a:latin typeface="Times New Roman" panose="02020603050405020304" pitchFamily="18" charset="0"/>
                <a:cs typeface="Times New Roman" panose="02020603050405020304" pitchFamily="18" charset="0"/>
              </a:rPr>
              <a:t>Birim </a:t>
            </a:r>
            <a:r>
              <a:rPr sz="2000" spc="-44" dirty="0">
                <a:latin typeface="Times New Roman" panose="02020603050405020304" pitchFamily="18" charset="0"/>
                <a:cs typeface="Times New Roman" panose="02020603050405020304" pitchFamily="18" charset="0"/>
              </a:rPr>
              <a:t>faaliyet </a:t>
            </a:r>
            <a:r>
              <a:rPr sz="2000" spc="-53" dirty="0">
                <a:latin typeface="Times New Roman" panose="02020603050405020304" pitchFamily="18" charset="0"/>
                <a:cs typeface="Times New Roman" panose="02020603050405020304" pitchFamily="18" charset="0"/>
              </a:rPr>
              <a:t>raporlarının </a:t>
            </a:r>
            <a:r>
              <a:rPr sz="2000" spc="-105" dirty="0">
                <a:latin typeface="Times New Roman" panose="02020603050405020304" pitchFamily="18" charset="0"/>
                <a:cs typeface="Times New Roman" panose="02020603050405020304" pitchFamily="18" charset="0"/>
              </a:rPr>
              <a:t>ve </a:t>
            </a:r>
            <a:r>
              <a:rPr sz="2000" spc="-61" dirty="0">
                <a:latin typeface="Times New Roman" panose="02020603050405020304" pitchFamily="18" charset="0"/>
                <a:cs typeface="Times New Roman" panose="02020603050405020304" pitchFamily="18" charset="0"/>
              </a:rPr>
              <a:t>performans </a:t>
            </a:r>
            <a:r>
              <a:rPr sz="2000" spc="-61" dirty="0" err="1">
                <a:latin typeface="Times New Roman" panose="02020603050405020304" pitchFamily="18" charset="0"/>
                <a:cs typeface="Times New Roman" panose="02020603050405020304" pitchFamily="18" charset="0"/>
              </a:rPr>
              <a:t>programlarının</a:t>
            </a:r>
            <a:r>
              <a:rPr sz="2000" spc="100" dirty="0">
                <a:latin typeface="Times New Roman" panose="02020603050405020304" pitchFamily="18" charset="0"/>
                <a:cs typeface="Times New Roman" panose="02020603050405020304" pitchFamily="18" charset="0"/>
              </a:rPr>
              <a:t> </a:t>
            </a:r>
            <a:r>
              <a:rPr sz="2000" spc="-70" dirty="0" err="1" smtClean="0">
                <a:latin typeface="Times New Roman" panose="02020603050405020304" pitchFamily="18" charset="0"/>
                <a:cs typeface="Times New Roman" panose="02020603050405020304" pitchFamily="18" charset="0"/>
              </a:rPr>
              <a:t>düzenli</a:t>
            </a:r>
            <a:r>
              <a:rPr lang="tr-TR" sz="2000" spc="-70" dirty="0" smtClean="0">
                <a:latin typeface="Times New Roman" panose="02020603050405020304" pitchFamily="18" charset="0"/>
                <a:cs typeface="Times New Roman" panose="02020603050405020304" pitchFamily="18" charset="0"/>
              </a:rPr>
              <a:t> </a:t>
            </a:r>
            <a:r>
              <a:rPr sz="2000" spc="-61" dirty="0" err="1" smtClean="0">
                <a:latin typeface="Times New Roman" panose="02020603050405020304" pitchFamily="18" charset="0"/>
                <a:cs typeface="Times New Roman" panose="02020603050405020304" pitchFamily="18" charset="0"/>
              </a:rPr>
              <a:t>aralıklarla</a:t>
            </a:r>
            <a:r>
              <a:rPr sz="2000" spc="-167" dirty="0" smtClean="0">
                <a:latin typeface="Times New Roman" panose="02020603050405020304" pitchFamily="18" charset="0"/>
                <a:cs typeface="Times New Roman" panose="02020603050405020304" pitchFamily="18" charset="0"/>
              </a:rPr>
              <a:t> </a:t>
            </a:r>
            <a:r>
              <a:rPr sz="2000" spc="-83" dirty="0">
                <a:latin typeface="Times New Roman" panose="02020603050405020304" pitchFamily="18" charset="0"/>
                <a:cs typeface="Times New Roman" panose="02020603050405020304" pitchFamily="18" charset="0"/>
              </a:rPr>
              <a:t>hazırlanmasından,</a:t>
            </a:r>
            <a:endParaRPr sz="2000" dirty="0">
              <a:latin typeface="Times New Roman" panose="02020603050405020304" pitchFamily="18" charset="0"/>
              <a:cs typeface="Times New Roman" panose="02020603050405020304" pitchFamily="18" charset="0"/>
            </a:endParaRPr>
          </a:p>
          <a:p>
            <a:pPr marL="11138" marR="5012" algn="just">
              <a:lnSpc>
                <a:spcPct val="150000"/>
              </a:lnSpc>
            </a:pPr>
            <a:r>
              <a:rPr sz="2000" spc="-88" dirty="0" smtClean="0">
                <a:latin typeface="Times New Roman" panose="02020603050405020304" pitchFamily="18" charset="0"/>
                <a:cs typeface="Times New Roman" panose="02020603050405020304" pitchFamily="18" charset="0"/>
              </a:rPr>
              <a:t>Her </a:t>
            </a:r>
            <a:r>
              <a:rPr sz="2000" spc="-57" dirty="0" err="1" smtClean="0">
                <a:latin typeface="Times New Roman" panose="02020603050405020304" pitchFamily="18" charset="0"/>
                <a:cs typeface="Times New Roman" panose="02020603050405020304" pitchFamily="18" charset="0"/>
              </a:rPr>
              <a:t>yıl</a:t>
            </a:r>
            <a:r>
              <a:rPr sz="2000" spc="-57" dirty="0" smtClean="0">
                <a:latin typeface="Times New Roman" panose="02020603050405020304" pitchFamily="18" charset="0"/>
                <a:cs typeface="Times New Roman" panose="02020603050405020304" pitchFamily="18" charset="0"/>
              </a:rPr>
              <a:t> </a:t>
            </a:r>
            <a:r>
              <a:rPr sz="2000" spc="-61" dirty="0" err="1" smtClean="0">
                <a:latin typeface="Times New Roman" panose="02020603050405020304" pitchFamily="18" charset="0"/>
                <a:cs typeface="Times New Roman" panose="02020603050405020304" pitchFamily="18" charset="0"/>
              </a:rPr>
              <a:t>iç</a:t>
            </a:r>
            <a:r>
              <a:rPr sz="2000" spc="-61" dirty="0" smtClean="0">
                <a:latin typeface="Times New Roman" panose="02020603050405020304" pitchFamily="18" charset="0"/>
                <a:cs typeface="Times New Roman" panose="02020603050405020304" pitchFamily="18" charset="0"/>
              </a:rPr>
              <a:t> </a:t>
            </a:r>
            <a:r>
              <a:rPr sz="2000" spc="-31" dirty="0" err="1" smtClean="0">
                <a:latin typeface="Times New Roman" panose="02020603050405020304" pitchFamily="18" charset="0"/>
                <a:cs typeface="Times New Roman" panose="02020603050405020304" pitchFamily="18" charset="0"/>
              </a:rPr>
              <a:t>kontrol</a:t>
            </a:r>
            <a:r>
              <a:rPr sz="2000" spc="-31" dirty="0" smtClean="0">
                <a:latin typeface="Times New Roman" panose="02020603050405020304" pitchFamily="18" charset="0"/>
                <a:cs typeface="Times New Roman" panose="02020603050405020304" pitchFamily="18" charset="0"/>
              </a:rPr>
              <a:t> </a:t>
            </a:r>
            <a:r>
              <a:rPr sz="2000" spc="-110" dirty="0" err="1" smtClean="0">
                <a:latin typeface="Times New Roman" panose="02020603050405020304" pitchFamily="18" charset="0"/>
                <a:cs typeface="Times New Roman" panose="02020603050405020304" pitchFamily="18" charset="0"/>
              </a:rPr>
              <a:t>güvence</a:t>
            </a:r>
            <a:r>
              <a:rPr sz="2000" spc="-110" dirty="0" smtClean="0">
                <a:latin typeface="Times New Roman" panose="02020603050405020304" pitchFamily="18" charset="0"/>
                <a:cs typeface="Times New Roman" panose="02020603050405020304" pitchFamily="18" charset="0"/>
              </a:rPr>
              <a:t> </a:t>
            </a:r>
            <a:r>
              <a:rPr sz="2000" spc="-88" dirty="0" err="1" smtClean="0">
                <a:latin typeface="Times New Roman" panose="02020603050405020304" pitchFamily="18" charset="0"/>
                <a:cs typeface="Times New Roman" panose="02020603050405020304" pitchFamily="18" charset="0"/>
              </a:rPr>
              <a:t>beyanını</a:t>
            </a:r>
            <a:r>
              <a:rPr sz="2000" spc="-88" dirty="0" smtClean="0">
                <a:latin typeface="Times New Roman" panose="02020603050405020304" pitchFamily="18" charset="0"/>
                <a:cs typeface="Times New Roman" panose="02020603050405020304" pitchFamily="18" charset="0"/>
              </a:rPr>
              <a:t> </a:t>
            </a:r>
            <a:r>
              <a:rPr sz="2000" spc="-83" dirty="0" err="1" smtClean="0">
                <a:latin typeface="Times New Roman" panose="02020603050405020304" pitchFamily="18" charset="0"/>
                <a:cs typeface="Times New Roman" panose="02020603050405020304" pitchFamily="18" charset="0"/>
              </a:rPr>
              <a:t>düzenleyerek</a:t>
            </a:r>
            <a:r>
              <a:rPr sz="2000" spc="-83" dirty="0" smtClean="0">
                <a:latin typeface="Times New Roman" panose="02020603050405020304" pitchFamily="18" charset="0"/>
                <a:cs typeface="Times New Roman" panose="02020603050405020304" pitchFamily="18" charset="0"/>
              </a:rPr>
              <a:t> </a:t>
            </a:r>
            <a:r>
              <a:rPr sz="2000" spc="-13" dirty="0" err="1" smtClean="0">
                <a:latin typeface="Times New Roman" panose="02020603050405020304" pitchFamily="18" charset="0"/>
                <a:cs typeface="Times New Roman" panose="02020603050405020304" pitchFamily="18" charset="0"/>
              </a:rPr>
              <a:t>birim</a:t>
            </a:r>
            <a:r>
              <a:rPr sz="2000" spc="-13" dirty="0" smtClean="0">
                <a:latin typeface="Times New Roman" panose="02020603050405020304" pitchFamily="18" charset="0"/>
                <a:cs typeface="Times New Roman" panose="02020603050405020304" pitchFamily="18" charset="0"/>
              </a:rPr>
              <a:t> </a:t>
            </a:r>
            <a:r>
              <a:rPr sz="2000" spc="-48" dirty="0" err="1" smtClean="0">
                <a:latin typeface="Times New Roman" panose="02020603050405020304" pitchFamily="18" charset="0"/>
                <a:cs typeface="Times New Roman" panose="02020603050405020304" pitchFamily="18" charset="0"/>
              </a:rPr>
              <a:t>faaliyet</a:t>
            </a:r>
            <a:r>
              <a:rPr lang="tr-TR" sz="2000" spc="-48" dirty="0">
                <a:latin typeface="Times New Roman" panose="02020603050405020304" pitchFamily="18" charset="0"/>
                <a:cs typeface="Times New Roman" panose="02020603050405020304" pitchFamily="18" charset="0"/>
              </a:rPr>
              <a:t> </a:t>
            </a:r>
            <a:r>
              <a:rPr sz="2000" spc="-53" dirty="0" err="1" smtClean="0">
                <a:latin typeface="Times New Roman" panose="02020603050405020304" pitchFamily="18" charset="0"/>
                <a:cs typeface="Times New Roman" panose="02020603050405020304" pitchFamily="18" charset="0"/>
              </a:rPr>
              <a:t>raporlarına</a:t>
            </a:r>
            <a:r>
              <a:rPr sz="2000" spc="-53" dirty="0" smtClean="0">
                <a:latin typeface="Times New Roman" panose="02020603050405020304" pitchFamily="18" charset="0"/>
                <a:cs typeface="Times New Roman" panose="02020603050405020304" pitchFamily="18" charset="0"/>
              </a:rPr>
              <a:t> </a:t>
            </a:r>
            <a:r>
              <a:rPr sz="2000" spc="-61" dirty="0" err="1" smtClean="0">
                <a:latin typeface="Times New Roman" panose="02020603050405020304" pitchFamily="18" charset="0"/>
                <a:cs typeface="Times New Roman" panose="02020603050405020304" pitchFamily="18" charset="0"/>
              </a:rPr>
              <a:t>eklemekten</a:t>
            </a:r>
            <a:r>
              <a:rPr sz="2000" spc="-61" dirty="0" smtClean="0">
                <a:latin typeface="Times New Roman" panose="02020603050405020304" pitchFamily="18" charset="0"/>
                <a:cs typeface="Times New Roman" panose="02020603050405020304" pitchFamily="18" charset="0"/>
              </a:rPr>
              <a:t>, </a:t>
            </a:r>
            <a:r>
              <a:rPr sz="2000" spc="-88" dirty="0" err="1" smtClean="0">
                <a:latin typeface="Times New Roman" panose="02020603050405020304" pitchFamily="18" charset="0"/>
                <a:cs typeface="Times New Roman" panose="02020603050405020304" pitchFamily="18" charset="0"/>
              </a:rPr>
              <a:t>görev</a:t>
            </a:r>
            <a:r>
              <a:rPr sz="2000" spc="-88" dirty="0" smtClean="0">
                <a:latin typeface="Times New Roman" panose="02020603050405020304" pitchFamily="18" charset="0"/>
                <a:cs typeface="Times New Roman" panose="02020603050405020304" pitchFamily="18" charset="0"/>
              </a:rPr>
              <a:t> </a:t>
            </a:r>
            <a:r>
              <a:rPr sz="2000" spc="-105" dirty="0" err="1" smtClean="0">
                <a:latin typeface="Times New Roman" panose="02020603050405020304" pitchFamily="18" charset="0"/>
                <a:cs typeface="Times New Roman" panose="02020603050405020304" pitchFamily="18" charset="0"/>
              </a:rPr>
              <a:t>ve</a:t>
            </a:r>
            <a:r>
              <a:rPr sz="2000" spc="-105" dirty="0" smtClean="0">
                <a:latin typeface="Times New Roman" panose="02020603050405020304" pitchFamily="18" charset="0"/>
                <a:cs typeface="Times New Roman" panose="02020603050405020304" pitchFamily="18" charset="0"/>
              </a:rPr>
              <a:t> </a:t>
            </a:r>
            <a:r>
              <a:rPr sz="2000" spc="-31" dirty="0" err="1" smtClean="0">
                <a:latin typeface="Times New Roman" panose="02020603050405020304" pitchFamily="18" charset="0"/>
                <a:cs typeface="Times New Roman" panose="02020603050405020304" pitchFamily="18" charset="0"/>
              </a:rPr>
              <a:t>yetkileri</a:t>
            </a:r>
            <a:r>
              <a:rPr sz="2000" spc="-31" dirty="0" smtClean="0">
                <a:latin typeface="Times New Roman" panose="02020603050405020304" pitchFamily="18" charset="0"/>
                <a:cs typeface="Times New Roman" panose="02020603050405020304" pitchFamily="18" charset="0"/>
              </a:rPr>
              <a:t> </a:t>
            </a:r>
            <a:r>
              <a:rPr sz="2000" spc="-92" dirty="0" err="1" smtClean="0">
                <a:latin typeface="Times New Roman" panose="02020603050405020304" pitchFamily="18" charset="0"/>
                <a:cs typeface="Times New Roman" panose="02020603050405020304" pitchFamily="18" charset="0"/>
              </a:rPr>
              <a:t>çerçevesinde</a:t>
            </a:r>
            <a:r>
              <a:rPr sz="2000" spc="-92" dirty="0" smtClean="0">
                <a:latin typeface="Times New Roman" panose="02020603050405020304" pitchFamily="18" charset="0"/>
                <a:cs typeface="Times New Roman" panose="02020603050405020304" pitchFamily="18" charset="0"/>
              </a:rPr>
              <a:t>  </a:t>
            </a:r>
            <a:r>
              <a:rPr sz="2000" b="1" spc="-118" dirty="0" err="1" smtClean="0">
                <a:solidFill>
                  <a:srgbClr val="FF0000"/>
                </a:solidFill>
                <a:latin typeface="Times New Roman" panose="02020603050405020304" pitchFamily="18" charset="0"/>
                <a:cs typeface="Times New Roman" panose="02020603050405020304" pitchFamily="18" charset="0"/>
              </a:rPr>
              <a:t>sorumludurlar</a:t>
            </a:r>
            <a:r>
              <a:rPr sz="2000" b="1" spc="-118" dirty="0" smtClean="0">
                <a:solidFill>
                  <a:srgbClr val="FF0000"/>
                </a:solidFill>
                <a:latin typeface="Times New Roman" panose="02020603050405020304" pitchFamily="18" charset="0"/>
                <a:cs typeface="Times New Roman" panose="02020603050405020304" pitchFamily="18" charset="0"/>
              </a:rPr>
              <a:t>.</a:t>
            </a:r>
            <a:endParaRPr sz="2000" dirty="0">
              <a:latin typeface="Times New Roman" panose="02020603050405020304" pitchFamily="18" charset="0"/>
              <a:cs typeface="Times New Roman" panose="02020603050405020304" pitchFamily="18" charset="0"/>
            </a:endParaRPr>
          </a:p>
        </p:txBody>
      </p:sp>
      <p:sp>
        <p:nvSpPr>
          <p:cNvPr id="11" name="object 2"/>
          <p:cNvSpPr/>
          <p:nvPr/>
        </p:nvSpPr>
        <p:spPr>
          <a:xfrm>
            <a:off x="7549958" y="496341"/>
            <a:ext cx="1391539" cy="2123708"/>
          </a:xfrm>
          <a:prstGeom prst="rect">
            <a:avLst/>
          </a:prstGeom>
          <a:blipFill>
            <a:blip r:embed="rId4" cstate="print"/>
            <a:stretch>
              <a:fillRect/>
            </a:stretch>
          </a:blipFill>
        </p:spPr>
        <p:txBody>
          <a:bodyPr wrap="square" lIns="0" tIns="0" rIns="0" bIns="0" rtlCol="0"/>
          <a:lstStyle/>
          <a:p>
            <a:endParaRPr sz="1984"/>
          </a:p>
        </p:txBody>
      </p:sp>
      <p:sp>
        <p:nvSpPr>
          <p:cNvPr id="12" name="Dikdörtgen 11"/>
          <p:cNvSpPr/>
          <p:nvPr/>
        </p:nvSpPr>
        <p:spPr>
          <a:xfrm>
            <a:off x="1147210" y="1202220"/>
            <a:ext cx="1974387" cy="458074"/>
          </a:xfrm>
          <a:prstGeom prst="rect">
            <a:avLst/>
          </a:prstGeom>
        </p:spPr>
        <p:txBody>
          <a:bodyPr wrap="none">
            <a:spAutoFit/>
          </a:bodyPr>
          <a:lstStyle/>
          <a:p>
            <a:pPr marL="26174">
              <a:lnSpc>
                <a:spcPct val="150000"/>
              </a:lnSpc>
            </a:pPr>
            <a:r>
              <a:rPr lang="tr-TR" b="1" spc="-100" dirty="0" smtClean="0">
                <a:solidFill>
                  <a:srgbClr val="FF0000"/>
                </a:solidFill>
                <a:latin typeface="Times New Roman" panose="02020603050405020304" pitchFamily="18" charset="0"/>
                <a:cs typeface="Times New Roman" panose="02020603050405020304" pitchFamily="18" charset="0"/>
              </a:rPr>
              <a:t>Harcama Yetkilileri;</a:t>
            </a:r>
            <a:endParaRPr lang="tr-TR" b="1" spc="-100" dirty="0">
              <a:solidFill>
                <a:srgbClr val="FF0000"/>
              </a:solidFill>
              <a:latin typeface="Times New Roman" panose="02020603050405020304" pitchFamily="18" charset="0"/>
              <a:cs typeface="Times New Roman" panose="02020603050405020304" pitchFamily="18" charset="0"/>
            </a:endParaRPr>
          </a:p>
        </p:txBody>
      </p:sp>
      <p:sp>
        <p:nvSpPr>
          <p:cNvPr id="13" name="Metin kutusu 12"/>
          <p:cNvSpPr txBox="1"/>
          <p:nvPr/>
        </p:nvSpPr>
        <p:spPr>
          <a:xfrm>
            <a:off x="10064754" y="7116782"/>
            <a:ext cx="518091" cy="253916"/>
          </a:xfrm>
          <a:prstGeom prst="rect">
            <a:avLst/>
          </a:prstGeom>
          <a:noFill/>
        </p:spPr>
        <p:txBody>
          <a:bodyPr wrap="none" rtlCol="0">
            <a:spAutoFit/>
          </a:bodyPr>
          <a:lstStyle/>
          <a:p>
            <a:r>
              <a:rPr lang="tr-TR" sz="1050" b="1" dirty="0" smtClean="0">
                <a:solidFill>
                  <a:srgbClr val="C00000"/>
                </a:solidFill>
              </a:rPr>
              <a:t>26/30</a:t>
            </a:r>
            <a:endParaRPr lang="tr-TR" sz="1050" b="1" dirty="0">
              <a:solidFill>
                <a:srgbClr val="C00000"/>
              </a:solidFill>
            </a:endParaRPr>
          </a:p>
        </p:txBody>
      </p:sp>
    </p:spTree>
    <p:extLst>
      <p:ext uri="{BB962C8B-B14F-4D97-AF65-F5344CB8AC3E}">
        <p14:creationId xmlns:p14="http://schemas.microsoft.com/office/powerpoint/2010/main" val="76813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8229600" cy="4525963"/>
          </a:xfrm>
        </p:spPr>
        <p:txBody>
          <a:bodyPr/>
          <a:lstStyle/>
          <a:p>
            <a:pPr marL="0" indent="0">
              <a:buNone/>
            </a:pPr>
            <a:endParaRPr lang="tr-TR" dirty="0" smtClean="0"/>
          </a:p>
          <a:p>
            <a:pPr marL="0" indent="0">
              <a:buNone/>
            </a:pPr>
            <a:endParaRPr lang="tr-TR" dirty="0"/>
          </a:p>
        </p:txBody>
      </p:sp>
      <p:pic>
        <p:nvPicPr>
          <p:cNvPr id="4" name="Picture 2" descr="C:\Users\Sevgi.Cetinkaya1\Desktop\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
        <p:nvSpPr>
          <p:cNvPr id="5" name="Yuvarlatılmış Dikdörtgen 4"/>
          <p:cNvSpPr/>
          <p:nvPr/>
        </p:nvSpPr>
        <p:spPr>
          <a:xfrm>
            <a:off x="1763689" y="693444"/>
            <a:ext cx="5256584" cy="393518"/>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smtClean="0">
                <a:solidFill>
                  <a:srgbClr val="C00000"/>
                </a:solidFill>
                <a:latin typeface="Times New Roman" panose="02020603050405020304" pitchFamily="18" charset="0"/>
                <a:cs typeface="Times New Roman" panose="02020603050405020304" pitchFamily="18" charset="0"/>
              </a:rPr>
              <a:t>ROL VE SORUMLULUKLAR</a:t>
            </a:r>
            <a:endParaRPr lang="tr-TR" sz="2800" b="1" dirty="0">
              <a:solidFill>
                <a:srgbClr val="C00000"/>
              </a:solidFill>
              <a:latin typeface="Times New Roman" panose="02020603050405020304" pitchFamily="18" charset="0"/>
              <a:cs typeface="Times New Roman" panose="02020603050405020304" pitchFamily="18" charset="0"/>
            </a:endParaRPr>
          </a:p>
        </p:txBody>
      </p:sp>
      <p:sp>
        <p:nvSpPr>
          <p:cNvPr id="6" name="object 3"/>
          <p:cNvSpPr/>
          <p:nvPr/>
        </p:nvSpPr>
        <p:spPr>
          <a:xfrm>
            <a:off x="800176" y="2273885"/>
            <a:ext cx="155922" cy="155922"/>
          </a:xfrm>
          <a:prstGeom prst="rect">
            <a:avLst/>
          </a:prstGeom>
          <a:blipFill>
            <a:blip r:embed="rId3" cstate="print"/>
            <a:stretch>
              <a:fillRect/>
            </a:stretch>
          </a:blipFill>
        </p:spPr>
        <p:txBody>
          <a:bodyPr wrap="square" lIns="0" tIns="0" rIns="0" bIns="0" rtlCol="0"/>
          <a:lstStyle/>
          <a:p>
            <a:endParaRPr sz="1579"/>
          </a:p>
        </p:txBody>
      </p:sp>
      <p:sp>
        <p:nvSpPr>
          <p:cNvPr id="7" name="object 4"/>
          <p:cNvSpPr/>
          <p:nvPr/>
        </p:nvSpPr>
        <p:spPr>
          <a:xfrm>
            <a:off x="800176" y="3146322"/>
            <a:ext cx="155922" cy="155922"/>
          </a:xfrm>
          <a:prstGeom prst="rect">
            <a:avLst/>
          </a:prstGeom>
          <a:blipFill>
            <a:blip r:embed="rId3" cstate="print"/>
            <a:stretch>
              <a:fillRect/>
            </a:stretch>
          </a:blipFill>
        </p:spPr>
        <p:txBody>
          <a:bodyPr wrap="square" lIns="0" tIns="0" rIns="0" bIns="0" rtlCol="0"/>
          <a:lstStyle/>
          <a:p>
            <a:endParaRPr sz="1579"/>
          </a:p>
        </p:txBody>
      </p:sp>
      <p:sp>
        <p:nvSpPr>
          <p:cNvPr id="8" name="object 5"/>
          <p:cNvSpPr txBox="1"/>
          <p:nvPr/>
        </p:nvSpPr>
        <p:spPr>
          <a:xfrm>
            <a:off x="1185296" y="2051218"/>
            <a:ext cx="7626990" cy="4627894"/>
          </a:xfrm>
          <a:prstGeom prst="rect">
            <a:avLst/>
          </a:prstGeom>
        </p:spPr>
        <p:txBody>
          <a:bodyPr vert="horz" wrap="square" lIns="0" tIns="11137" rIns="0" bIns="0" rtlCol="0">
            <a:spAutoFit/>
          </a:bodyPr>
          <a:lstStyle/>
          <a:p>
            <a:pPr marL="11138" marR="4455" algn="just">
              <a:lnSpc>
                <a:spcPct val="150000"/>
              </a:lnSpc>
            </a:pPr>
            <a:r>
              <a:rPr lang="tr-TR" sz="2000" dirty="0">
                <a:latin typeface="Times New Roman" panose="02020603050405020304" pitchFamily="18" charset="0"/>
                <a:cs typeface="Times New Roman" panose="02020603050405020304" pitchFamily="18" charset="0"/>
              </a:rPr>
              <a:t>E</a:t>
            </a:r>
            <a:r>
              <a:rPr sz="2000" dirty="0" err="1" smtClean="0">
                <a:latin typeface="Times New Roman" panose="02020603050405020304" pitchFamily="18" charset="0"/>
                <a:cs typeface="Times New Roman" panose="02020603050405020304" pitchFamily="18" charset="0"/>
              </a:rPr>
              <a:t>tkili</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bir</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iç</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kontrol</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sistemi</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oluşturmak</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uygulanmasını</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sağlamak</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ve</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izlemek</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zayıf</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yönleri</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geliştirmekten</a:t>
            </a:r>
            <a:r>
              <a:rPr sz="2000" dirty="0" smtClean="0">
                <a:latin typeface="Times New Roman" panose="02020603050405020304" pitchFamily="18" charset="0"/>
                <a:cs typeface="Times New Roman" panose="02020603050405020304" pitchFamily="18" charset="0"/>
              </a:rPr>
              <a:t>,</a:t>
            </a:r>
          </a:p>
          <a:p>
            <a:pPr marL="11138" marR="6126" algn="just">
              <a:lnSpc>
                <a:spcPct val="150000"/>
              </a:lnSpc>
            </a:pPr>
            <a:r>
              <a:rPr sz="2000" dirty="0" err="1" smtClean="0">
                <a:latin typeface="Times New Roman" panose="02020603050405020304" pitchFamily="18" charset="0"/>
                <a:cs typeface="Times New Roman" panose="02020603050405020304" pitchFamily="18" charset="0"/>
              </a:rPr>
              <a:t>İç</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kontrol</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sisteminin</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kurulması</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ve</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standartların</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uygulanması</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konularında</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çalışmalar</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yapmak</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ve</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çalışma</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sonuçlarını</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üst</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yöneticiye</a:t>
            </a:r>
            <a:r>
              <a:rPr sz="2000" dirty="0" smtClean="0">
                <a:latin typeface="Times New Roman" panose="02020603050405020304" pitchFamily="18" charset="0"/>
                <a:cs typeface="Times New Roman" panose="02020603050405020304" pitchFamily="18" charset="0"/>
              </a:rPr>
              <a:t> </a:t>
            </a:r>
            <a:r>
              <a:rPr sz="2000" dirty="0" err="1" smtClean="0">
                <a:latin typeface="Times New Roman" panose="02020603050405020304" pitchFamily="18" charset="0"/>
                <a:cs typeface="Times New Roman" panose="02020603050405020304" pitchFamily="18" charset="0"/>
              </a:rPr>
              <a:t>raporlamaktan</a:t>
            </a:r>
            <a:r>
              <a:rPr sz="2000" dirty="0" smtClean="0">
                <a:latin typeface="Times New Roman" panose="02020603050405020304" pitchFamily="18" charset="0"/>
                <a:cs typeface="Times New Roman" panose="02020603050405020304" pitchFamily="18" charset="0"/>
              </a:rPr>
              <a:t>,</a:t>
            </a:r>
            <a:endParaRPr lang="tr-TR" sz="2000" dirty="0" smtClean="0">
              <a:latin typeface="Times New Roman" panose="02020603050405020304" pitchFamily="18" charset="0"/>
              <a:cs typeface="Times New Roman" panose="02020603050405020304" pitchFamily="18" charset="0"/>
            </a:endParaRPr>
          </a:p>
          <a:p>
            <a:pPr marL="11138" marR="6126" algn="just">
              <a:lnSpc>
                <a:spcPct val="150000"/>
              </a:lnSpc>
            </a:pPr>
            <a:r>
              <a:rPr lang="tr-TR" sz="2000" dirty="0" smtClean="0">
                <a:latin typeface="Times New Roman" panose="02020603050405020304" pitchFamily="18" charset="0"/>
                <a:cs typeface="Times New Roman" panose="02020603050405020304" pitchFamily="18" charset="0"/>
              </a:rPr>
              <a:t>İç kontrol sisteminin</a:t>
            </a: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tasarım ve işleyişini sürekli incelemekten,</a:t>
            </a:r>
          </a:p>
          <a:p>
            <a:pPr marL="11138" marR="6126" algn="just">
              <a:lnSpc>
                <a:spcPct val="150000"/>
              </a:lnSpc>
            </a:pPr>
            <a:r>
              <a:rPr lang="es-ES" sz="2000" dirty="0" smtClean="0">
                <a:latin typeface="Times New Roman" panose="02020603050405020304" pitchFamily="18" charset="0"/>
                <a:cs typeface="Times New Roman" panose="02020603050405020304" pitchFamily="18" charset="0"/>
              </a:rPr>
              <a:t>İç</a:t>
            </a:r>
            <a:r>
              <a:rPr lang="tr-TR" sz="2000" dirty="0" smtClean="0">
                <a:latin typeface="Times New Roman" panose="02020603050405020304" pitchFamily="18" charset="0"/>
                <a:cs typeface="Times New Roman" panose="02020603050405020304" pitchFamily="18" charset="0"/>
              </a:rPr>
              <a:t> </a:t>
            </a:r>
            <a:r>
              <a:rPr lang="es-ES" sz="2000" dirty="0" smtClean="0">
                <a:latin typeface="Times New Roman" panose="02020603050405020304" pitchFamily="18" charset="0"/>
                <a:cs typeface="Times New Roman" panose="02020603050405020304" pitchFamily="18" charset="0"/>
              </a:rPr>
              <a:t>kontrol</a:t>
            </a:r>
            <a:r>
              <a:rPr lang="tr-TR" sz="2000" dirty="0" smtClean="0">
                <a:latin typeface="Times New Roman" panose="02020603050405020304" pitchFamily="18" charset="0"/>
                <a:cs typeface="Times New Roman" panose="02020603050405020304" pitchFamily="18" charset="0"/>
              </a:rPr>
              <a:t> </a:t>
            </a:r>
            <a:r>
              <a:rPr lang="es-ES" sz="2000" dirty="0" smtClean="0">
                <a:latin typeface="Times New Roman" panose="02020603050405020304" pitchFamily="18" charset="0"/>
                <a:cs typeface="Times New Roman" panose="02020603050405020304" pitchFamily="18" charset="0"/>
              </a:rPr>
              <a:t>sisteminin</a:t>
            </a:r>
            <a:r>
              <a:rPr lang="tr-TR" sz="2000" dirty="0" smtClean="0">
                <a:latin typeface="Times New Roman" panose="02020603050405020304" pitchFamily="18" charset="0"/>
                <a:cs typeface="Times New Roman" panose="02020603050405020304" pitchFamily="18" charset="0"/>
              </a:rPr>
              <a:t> </a:t>
            </a:r>
            <a:r>
              <a:rPr lang="es-ES" sz="2000" dirty="0" smtClean="0">
                <a:latin typeface="Times New Roman" panose="02020603050405020304" pitchFamily="18" charset="0"/>
                <a:cs typeface="Times New Roman" panose="02020603050405020304" pitchFamily="18" charset="0"/>
              </a:rPr>
              <a:t>güçlü</a:t>
            </a:r>
            <a:r>
              <a:rPr lang="tr-TR" sz="2000" dirty="0" smtClean="0">
                <a:latin typeface="Times New Roman" panose="02020603050405020304" pitchFamily="18" charset="0"/>
                <a:cs typeface="Times New Roman" panose="02020603050405020304" pitchFamily="18" charset="0"/>
              </a:rPr>
              <a:t> </a:t>
            </a:r>
            <a:r>
              <a:rPr lang="es-ES" sz="2000" dirty="0" smtClean="0">
                <a:latin typeface="Times New Roman" panose="02020603050405020304" pitchFamily="18" charset="0"/>
                <a:cs typeface="Times New Roman" panose="02020603050405020304" pitchFamily="18" charset="0"/>
              </a:rPr>
              <a:t>ve</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zayıf	</a:t>
            </a:r>
            <a:r>
              <a:rPr lang="tr-TR" sz="2000" dirty="0" smtClean="0">
                <a:latin typeface="Times New Roman" panose="02020603050405020304" pitchFamily="18" charset="0"/>
                <a:cs typeface="Times New Roman" panose="02020603050405020304" pitchFamily="18" charset="0"/>
              </a:rPr>
              <a:t>yönlerinin belirlenmesini sağlamak ve </a:t>
            </a:r>
            <a:r>
              <a:rPr lang="tr-TR" sz="2000" dirty="0">
                <a:latin typeface="Times New Roman" panose="02020603050405020304" pitchFamily="18" charset="0"/>
                <a:cs typeface="Times New Roman" panose="02020603050405020304" pitchFamily="18" charset="0"/>
              </a:rPr>
              <a:t>geliştirilmesi için değerlendirme ve tavsiyeler sunmak  suretiyle iç kontrol sisteminin geliştirilmesinden,</a:t>
            </a:r>
          </a:p>
          <a:p>
            <a:pPr marL="11138" marR="6126" algn="just">
              <a:lnSpc>
                <a:spcPct val="150000"/>
              </a:lnSpc>
            </a:pPr>
            <a:endParaRPr lang="tr-TR" sz="2000" dirty="0">
              <a:latin typeface="Times New Roman" panose="02020603050405020304" pitchFamily="18" charset="0"/>
              <a:cs typeface="Times New Roman" panose="02020603050405020304" pitchFamily="18" charset="0"/>
            </a:endParaRPr>
          </a:p>
          <a:p>
            <a:pPr marL="11138" marR="6126" algn="just">
              <a:lnSpc>
                <a:spcPct val="150000"/>
              </a:lnSpc>
            </a:pPr>
            <a:endParaRPr sz="2000" dirty="0">
              <a:latin typeface="Times New Roman" panose="02020603050405020304" pitchFamily="18" charset="0"/>
              <a:cs typeface="Times New Roman" panose="02020603050405020304" pitchFamily="18" charset="0"/>
            </a:endParaRPr>
          </a:p>
        </p:txBody>
      </p:sp>
      <p:sp>
        <p:nvSpPr>
          <p:cNvPr id="9" name="object 6"/>
          <p:cNvSpPr/>
          <p:nvPr/>
        </p:nvSpPr>
        <p:spPr>
          <a:xfrm>
            <a:off x="800176" y="4071878"/>
            <a:ext cx="155922" cy="155922"/>
          </a:xfrm>
          <a:prstGeom prst="rect">
            <a:avLst/>
          </a:prstGeom>
          <a:blipFill>
            <a:blip r:embed="rId3" cstate="print"/>
            <a:stretch>
              <a:fillRect/>
            </a:stretch>
          </a:blipFill>
        </p:spPr>
        <p:txBody>
          <a:bodyPr wrap="square" lIns="0" tIns="0" rIns="0" bIns="0" rtlCol="0"/>
          <a:lstStyle/>
          <a:p>
            <a:endParaRPr sz="1579"/>
          </a:p>
        </p:txBody>
      </p:sp>
      <p:sp>
        <p:nvSpPr>
          <p:cNvPr id="10" name="object 2"/>
          <p:cNvSpPr/>
          <p:nvPr/>
        </p:nvSpPr>
        <p:spPr>
          <a:xfrm>
            <a:off x="7363176" y="212561"/>
            <a:ext cx="1391539" cy="1716630"/>
          </a:xfrm>
          <a:prstGeom prst="rect">
            <a:avLst/>
          </a:prstGeom>
          <a:blipFill>
            <a:blip r:embed="rId4" cstate="print"/>
            <a:stretch>
              <a:fillRect/>
            </a:stretch>
          </a:blipFill>
        </p:spPr>
        <p:txBody>
          <a:bodyPr wrap="square" lIns="0" tIns="0" rIns="0" bIns="0" rtlCol="0"/>
          <a:lstStyle/>
          <a:p>
            <a:endParaRPr sz="1984"/>
          </a:p>
        </p:txBody>
      </p:sp>
      <p:sp>
        <p:nvSpPr>
          <p:cNvPr id="11" name="Metin kutusu 10"/>
          <p:cNvSpPr txBox="1"/>
          <p:nvPr/>
        </p:nvSpPr>
        <p:spPr>
          <a:xfrm>
            <a:off x="10064754" y="7116782"/>
            <a:ext cx="518091" cy="253916"/>
          </a:xfrm>
          <a:prstGeom prst="rect">
            <a:avLst/>
          </a:prstGeom>
          <a:noFill/>
        </p:spPr>
        <p:txBody>
          <a:bodyPr wrap="none" rtlCol="0">
            <a:spAutoFit/>
          </a:bodyPr>
          <a:lstStyle/>
          <a:p>
            <a:r>
              <a:rPr lang="tr-TR" sz="1050" b="1" dirty="0" smtClean="0">
                <a:solidFill>
                  <a:srgbClr val="C00000"/>
                </a:solidFill>
              </a:rPr>
              <a:t>27/30</a:t>
            </a:r>
            <a:endParaRPr lang="tr-TR" sz="1050" b="1" dirty="0">
              <a:solidFill>
                <a:srgbClr val="C00000"/>
              </a:solidFill>
            </a:endParaRPr>
          </a:p>
        </p:txBody>
      </p:sp>
      <p:sp>
        <p:nvSpPr>
          <p:cNvPr id="12" name="Metin kutusu 11"/>
          <p:cNvSpPr txBox="1"/>
          <p:nvPr/>
        </p:nvSpPr>
        <p:spPr>
          <a:xfrm>
            <a:off x="1272988" y="1559859"/>
            <a:ext cx="3709158" cy="369332"/>
          </a:xfrm>
          <a:prstGeom prst="rect">
            <a:avLst/>
          </a:prstGeom>
          <a:noFill/>
        </p:spPr>
        <p:txBody>
          <a:bodyPr wrap="square" rtlCol="0">
            <a:spAutoFit/>
          </a:bodyPr>
          <a:lstStyle/>
          <a:p>
            <a:r>
              <a:rPr lang="tr-TR" b="1" spc="-100" dirty="0">
                <a:solidFill>
                  <a:srgbClr val="FF0000"/>
                </a:solidFill>
                <a:latin typeface="Times New Roman" panose="02020603050405020304" pitchFamily="18" charset="0"/>
                <a:cs typeface="Times New Roman" panose="02020603050405020304" pitchFamily="18" charset="0"/>
              </a:rPr>
              <a:t>İç kontrol </a:t>
            </a:r>
            <a:r>
              <a:rPr lang="tr-TR" b="1" spc="-100" dirty="0" smtClean="0">
                <a:solidFill>
                  <a:srgbClr val="FF0000"/>
                </a:solidFill>
                <a:latin typeface="Times New Roman" panose="02020603050405020304" pitchFamily="18" charset="0"/>
                <a:cs typeface="Times New Roman" panose="02020603050405020304" pitchFamily="18" charset="0"/>
              </a:rPr>
              <a:t>sorumluları;</a:t>
            </a:r>
            <a:endParaRPr lang="tr-TR" b="1" spc="-100" dirty="0">
              <a:solidFill>
                <a:srgbClr val="FF0000"/>
              </a:solidFill>
              <a:latin typeface="Times New Roman" panose="02020603050405020304" pitchFamily="18" charset="0"/>
              <a:cs typeface="Times New Roman" panose="02020603050405020304" pitchFamily="18" charset="0"/>
            </a:endParaRPr>
          </a:p>
        </p:txBody>
      </p:sp>
      <p:sp>
        <p:nvSpPr>
          <p:cNvPr id="13" name="object 6"/>
          <p:cNvSpPr/>
          <p:nvPr/>
        </p:nvSpPr>
        <p:spPr>
          <a:xfrm>
            <a:off x="800176" y="4564937"/>
            <a:ext cx="155922" cy="155922"/>
          </a:xfrm>
          <a:prstGeom prst="rect">
            <a:avLst/>
          </a:prstGeom>
          <a:blipFill>
            <a:blip r:embed="rId3" cstate="print"/>
            <a:stretch>
              <a:fillRect/>
            </a:stretch>
          </a:blipFill>
        </p:spPr>
        <p:txBody>
          <a:bodyPr wrap="square" lIns="0" tIns="0" rIns="0" bIns="0" rtlCol="0"/>
          <a:lstStyle/>
          <a:p>
            <a:endParaRPr sz="1579"/>
          </a:p>
        </p:txBody>
      </p:sp>
    </p:spTree>
    <p:extLst>
      <p:ext uri="{BB962C8B-B14F-4D97-AF65-F5344CB8AC3E}">
        <p14:creationId xmlns:p14="http://schemas.microsoft.com/office/powerpoint/2010/main" val="1979027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8229600" cy="4525963"/>
          </a:xfrm>
        </p:spPr>
        <p:txBody>
          <a:bodyPr/>
          <a:lstStyle/>
          <a:p>
            <a:pPr marL="0" indent="0">
              <a:buNone/>
            </a:pPr>
            <a:endParaRPr lang="tr-TR" dirty="0" smtClean="0"/>
          </a:p>
          <a:p>
            <a:pPr marL="0" indent="0">
              <a:buNone/>
            </a:pPr>
            <a:endParaRPr lang="tr-TR" dirty="0"/>
          </a:p>
        </p:txBody>
      </p:sp>
      <p:pic>
        <p:nvPicPr>
          <p:cNvPr id="4" name="Picture 2" descr="C:\Users\Sevgi.Cetinkaya1\Desktop\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
        <p:nvSpPr>
          <p:cNvPr id="5" name="Yuvarlatılmış Dikdörtgen 4"/>
          <p:cNvSpPr/>
          <p:nvPr/>
        </p:nvSpPr>
        <p:spPr>
          <a:xfrm>
            <a:off x="1907705" y="693444"/>
            <a:ext cx="5184575" cy="393518"/>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smtClean="0">
                <a:solidFill>
                  <a:srgbClr val="C00000"/>
                </a:solidFill>
                <a:latin typeface="Times New Roman" panose="02020603050405020304" pitchFamily="18" charset="0"/>
                <a:cs typeface="Times New Roman" panose="02020603050405020304" pitchFamily="18" charset="0"/>
              </a:rPr>
              <a:t>ROL VE SORUMLULUKLAR</a:t>
            </a:r>
            <a:endParaRPr lang="tr-TR" sz="2800" b="1" dirty="0">
              <a:solidFill>
                <a:srgbClr val="C00000"/>
              </a:solidFill>
              <a:latin typeface="Times New Roman" panose="02020603050405020304" pitchFamily="18" charset="0"/>
              <a:cs typeface="Times New Roman" panose="02020603050405020304" pitchFamily="18" charset="0"/>
            </a:endParaRPr>
          </a:p>
        </p:txBody>
      </p:sp>
      <p:sp>
        <p:nvSpPr>
          <p:cNvPr id="6" name="object 3"/>
          <p:cNvSpPr/>
          <p:nvPr/>
        </p:nvSpPr>
        <p:spPr>
          <a:xfrm>
            <a:off x="736099" y="2342963"/>
            <a:ext cx="155922" cy="155922"/>
          </a:xfrm>
          <a:prstGeom prst="rect">
            <a:avLst/>
          </a:prstGeom>
          <a:blipFill>
            <a:blip r:embed="rId3" cstate="print"/>
            <a:stretch>
              <a:fillRect/>
            </a:stretch>
          </a:blipFill>
        </p:spPr>
        <p:txBody>
          <a:bodyPr wrap="square" lIns="0" tIns="0" rIns="0" bIns="0" rtlCol="0"/>
          <a:lstStyle/>
          <a:p>
            <a:endParaRPr sz="1579"/>
          </a:p>
        </p:txBody>
      </p:sp>
      <p:sp>
        <p:nvSpPr>
          <p:cNvPr id="7" name="object 4"/>
          <p:cNvSpPr/>
          <p:nvPr/>
        </p:nvSpPr>
        <p:spPr>
          <a:xfrm>
            <a:off x="736099" y="3271197"/>
            <a:ext cx="155922" cy="155922"/>
          </a:xfrm>
          <a:prstGeom prst="rect">
            <a:avLst/>
          </a:prstGeom>
          <a:blipFill>
            <a:blip r:embed="rId3" cstate="print"/>
            <a:stretch>
              <a:fillRect/>
            </a:stretch>
          </a:blipFill>
        </p:spPr>
        <p:txBody>
          <a:bodyPr wrap="square" lIns="0" tIns="0" rIns="0" bIns="0" rtlCol="0"/>
          <a:lstStyle/>
          <a:p>
            <a:endParaRPr sz="1579"/>
          </a:p>
        </p:txBody>
      </p:sp>
      <p:sp>
        <p:nvSpPr>
          <p:cNvPr id="8" name="object 5"/>
          <p:cNvSpPr/>
          <p:nvPr/>
        </p:nvSpPr>
        <p:spPr>
          <a:xfrm>
            <a:off x="736099" y="3707299"/>
            <a:ext cx="155922" cy="155922"/>
          </a:xfrm>
          <a:prstGeom prst="rect">
            <a:avLst/>
          </a:prstGeom>
          <a:blipFill>
            <a:blip r:embed="rId3" cstate="print"/>
            <a:stretch>
              <a:fillRect/>
            </a:stretch>
          </a:blipFill>
        </p:spPr>
        <p:txBody>
          <a:bodyPr wrap="square" lIns="0" tIns="0" rIns="0" bIns="0" rtlCol="0"/>
          <a:lstStyle/>
          <a:p>
            <a:endParaRPr sz="1579"/>
          </a:p>
        </p:txBody>
      </p:sp>
      <p:sp>
        <p:nvSpPr>
          <p:cNvPr id="9" name="object 7"/>
          <p:cNvSpPr txBox="1"/>
          <p:nvPr/>
        </p:nvSpPr>
        <p:spPr>
          <a:xfrm>
            <a:off x="1086942" y="1997907"/>
            <a:ext cx="7773078" cy="2916750"/>
          </a:xfrm>
          <a:prstGeom prst="rect">
            <a:avLst/>
          </a:prstGeom>
        </p:spPr>
        <p:txBody>
          <a:bodyPr vert="horz" wrap="square" lIns="0" tIns="145342" rIns="0" bIns="0" rtlCol="0">
            <a:spAutoFit/>
          </a:bodyPr>
          <a:lstStyle/>
          <a:p>
            <a:pPr marL="11138" marR="4455" algn="just">
              <a:lnSpc>
                <a:spcPct val="150000"/>
              </a:lnSpc>
            </a:pPr>
            <a:r>
              <a:rPr sz="2000" spc="-105" dirty="0" err="1" smtClean="0">
                <a:latin typeface="Times New Roman" panose="02020603050405020304" pitchFamily="18" charset="0"/>
                <a:cs typeface="Times New Roman" panose="02020603050405020304" pitchFamily="18" charset="0"/>
              </a:rPr>
              <a:t>İç</a:t>
            </a:r>
            <a:r>
              <a:rPr sz="2000" spc="-105" dirty="0" smtClean="0">
                <a:latin typeface="Times New Roman" panose="02020603050405020304" pitchFamily="18" charset="0"/>
                <a:cs typeface="Times New Roman" panose="02020603050405020304" pitchFamily="18" charset="0"/>
              </a:rPr>
              <a:t> </a:t>
            </a:r>
            <a:r>
              <a:rPr sz="2000" spc="-44" dirty="0">
                <a:latin typeface="Times New Roman" panose="02020603050405020304" pitchFamily="18" charset="0"/>
                <a:cs typeface="Times New Roman" panose="02020603050405020304" pitchFamily="18" charset="0"/>
              </a:rPr>
              <a:t>kontrol </a:t>
            </a:r>
            <a:r>
              <a:rPr sz="2000" spc="-75" dirty="0">
                <a:latin typeface="Times New Roman" panose="02020603050405020304" pitchFamily="18" charset="0"/>
                <a:cs typeface="Times New Roman" panose="02020603050405020304" pitchFamily="18" charset="0"/>
              </a:rPr>
              <a:t>sisteminin </a:t>
            </a:r>
            <a:r>
              <a:rPr sz="2000" spc="-48" dirty="0">
                <a:latin typeface="Times New Roman" panose="02020603050405020304" pitchFamily="18" charset="0"/>
                <a:cs typeface="Times New Roman" panose="02020603050405020304" pitchFamily="18" charset="0"/>
              </a:rPr>
              <a:t>yeterliliği, </a:t>
            </a:r>
            <a:r>
              <a:rPr sz="2000" spc="-44" dirty="0">
                <a:latin typeface="Times New Roman" panose="02020603050405020304" pitchFamily="18" charset="0"/>
                <a:cs typeface="Times New Roman" panose="02020603050405020304" pitchFamily="18" charset="0"/>
              </a:rPr>
              <a:t>etkinliği </a:t>
            </a:r>
            <a:r>
              <a:rPr sz="2000" spc="-114" dirty="0">
                <a:latin typeface="Times New Roman" panose="02020603050405020304" pitchFamily="18" charset="0"/>
                <a:cs typeface="Times New Roman" panose="02020603050405020304" pitchFamily="18" charset="0"/>
              </a:rPr>
              <a:t>ve </a:t>
            </a:r>
            <a:r>
              <a:rPr sz="2000" spc="-83" dirty="0">
                <a:latin typeface="Times New Roman" panose="02020603050405020304" pitchFamily="18" charset="0"/>
                <a:cs typeface="Times New Roman" panose="02020603050405020304" pitchFamily="18" charset="0"/>
              </a:rPr>
              <a:t>işleyişiyle </a:t>
            </a:r>
            <a:r>
              <a:rPr sz="2000" spc="-31" dirty="0">
                <a:latin typeface="Times New Roman" panose="02020603050405020304" pitchFamily="18" charset="0"/>
                <a:cs typeface="Times New Roman" panose="02020603050405020304" pitchFamily="18" charset="0"/>
              </a:rPr>
              <a:t>ilgili </a:t>
            </a:r>
            <a:r>
              <a:rPr sz="2000" spc="-83" dirty="0">
                <a:latin typeface="Times New Roman" panose="02020603050405020304" pitchFamily="18" charset="0"/>
                <a:cs typeface="Times New Roman" panose="02020603050405020304" pitchFamily="18" charset="0"/>
              </a:rPr>
              <a:t>olarak  </a:t>
            </a:r>
            <a:r>
              <a:rPr sz="2000" spc="-61" dirty="0">
                <a:latin typeface="Times New Roman" panose="02020603050405020304" pitchFamily="18" charset="0"/>
                <a:cs typeface="Times New Roman" panose="02020603050405020304" pitchFamily="18" charset="0"/>
              </a:rPr>
              <a:t>yönetime </a:t>
            </a:r>
            <a:r>
              <a:rPr sz="2000" spc="-48" dirty="0">
                <a:latin typeface="Times New Roman" panose="02020603050405020304" pitchFamily="18" charset="0"/>
                <a:cs typeface="Times New Roman" panose="02020603050405020304" pitchFamily="18" charset="0"/>
              </a:rPr>
              <a:t>bilgi </a:t>
            </a:r>
            <a:r>
              <a:rPr sz="2000" spc="-123" dirty="0">
                <a:latin typeface="Times New Roman" panose="02020603050405020304" pitchFamily="18" charset="0"/>
                <a:cs typeface="Times New Roman" panose="02020603050405020304" pitchFamily="18" charset="0"/>
              </a:rPr>
              <a:t>sağlama, </a:t>
            </a:r>
            <a:r>
              <a:rPr sz="2000" spc="-75" dirty="0">
                <a:latin typeface="Times New Roman" panose="02020603050405020304" pitchFamily="18" charset="0"/>
                <a:cs typeface="Times New Roman" panose="02020603050405020304" pitchFamily="18" charset="0"/>
              </a:rPr>
              <a:t>değerlendirme </a:t>
            </a:r>
            <a:r>
              <a:rPr sz="2000" spc="-118" dirty="0">
                <a:latin typeface="Times New Roman" panose="02020603050405020304" pitchFamily="18" charset="0"/>
                <a:cs typeface="Times New Roman" panose="02020603050405020304" pitchFamily="18" charset="0"/>
              </a:rPr>
              <a:t>yapma </a:t>
            </a:r>
            <a:r>
              <a:rPr sz="2000" spc="-114" dirty="0">
                <a:latin typeface="Times New Roman" panose="02020603050405020304" pitchFamily="18" charset="0"/>
                <a:cs typeface="Times New Roman" panose="02020603050405020304" pitchFamily="18" charset="0"/>
              </a:rPr>
              <a:t>ve </a:t>
            </a:r>
            <a:r>
              <a:rPr sz="2000" spc="-66" dirty="0">
                <a:latin typeface="Times New Roman" panose="02020603050405020304" pitchFamily="18" charset="0"/>
                <a:cs typeface="Times New Roman" panose="02020603050405020304" pitchFamily="18" charset="0"/>
              </a:rPr>
              <a:t>öneride  </a:t>
            </a:r>
            <a:r>
              <a:rPr sz="2000" spc="-70" dirty="0">
                <a:latin typeface="Times New Roman" panose="02020603050405020304" pitchFamily="18" charset="0"/>
                <a:cs typeface="Times New Roman" panose="02020603050405020304" pitchFamily="18" charset="0"/>
              </a:rPr>
              <a:t>bulunmaktan,</a:t>
            </a:r>
            <a:endParaRPr sz="2000" dirty="0">
              <a:latin typeface="Times New Roman" panose="02020603050405020304" pitchFamily="18" charset="0"/>
              <a:cs typeface="Times New Roman" panose="02020603050405020304" pitchFamily="18" charset="0"/>
            </a:endParaRPr>
          </a:p>
          <a:p>
            <a:pPr marL="11138" algn="just">
              <a:lnSpc>
                <a:spcPct val="150000"/>
              </a:lnSpc>
            </a:pPr>
            <a:r>
              <a:rPr sz="2000" spc="-100" dirty="0" err="1" smtClean="0">
                <a:latin typeface="Times New Roman" panose="02020603050405020304" pitchFamily="18" charset="0"/>
                <a:cs typeface="Times New Roman" panose="02020603050405020304" pitchFamily="18" charset="0"/>
              </a:rPr>
              <a:t>İç</a:t>
            </a:r>
            <a:r>
              <a:rPr sz="2000" spc="-100" dirty="0" smtClean="0">
                <a:latin typeface="Times New Roman" panose="02020603050405020304" pitchFamily="18" charset="0"/>
                <a:cs typeface="Times New Roman" panose="02020603050405020304" pitchFamily="18" charset="0"/>
              </a:rPr>
              <a:t> </a:t>
            </a:r>
            <a:r>
              <a:rPr sz="2000" spc="-66" dirty="0">
                <a:latin typeface="Times New Roman" panose="02020603050405020304" pitchFamily="18" charset="0"/>
                <a:cs typeface="Times New Roman" panose="02020603050405020304" pitchFamily="18" charset="0"/>
              </a:rPr>
              <a:t>Kontrol </a:t>
            </a:r>
            <a:r>
              <a:rPr sz="2000" spc="-57" dirty="0">
                <a:latin typeface="Times New Roman" panose="02020603050405020304" pitchFamily="18" charset="0"/>
                <a:cs typeface="Times New Roman" panose="02020603050405020304" pitchFamily="18" charset="0"/>
              </a:rPr>
              <a:t>faaliyetlerine </a:t>
            </a:r>
            <a:r>
              <a:rPr sz="2000" spc="-61" dirty="0">
                <a:latin typeface="Times New Roman" panose="02020603050405020304" pitchFamily="18" charset="0"/>
                <a:cs typeface="Times New Roman" panose="02020603050405020304" pitchFamily="18" charset="0"/>
              </a:rPr>
              <a:t>ilişkin </a:t>
            </a:r>
            <a:r>
              <a:rPr sz="2000" spc="-83" dirty="0">
                <a:latin typeface="Times New Roman" panose="02020603050405020304" pitchFamily="18" charset="0"/>
                <a:cs typeface="Times New Roman" panose="02020603050405020304" pitchFamily="18" charset="0"/>
              </a:rPr>
              <a:t>olarak </a:t>
            </a:r>
            <a:r>
              <a:rPr sz="2000" spc="-61" dirty="0">
                <a:latin typeface="Times New Roman" panose="02020603050405020304" pitchFamily="18" charset="0"/>
                <a:cs typeface="Times New Roman" panose="02020603050405020304" pitchFamily="18" charset="0"/>
              </a:rPr>
              <a:t>yönetime </a:t>
            </a:r>
            <a:r>
              <a:rPr sz="2000" spc="-100" dirty="0" err="1">
                <a:latin typeface="Times New Roman" panose="02020603050405020304" pitchFamily="18" charset="0"/>
                <a:cs typeface="Times New Roman" panose="02020603050405020304" pitchFamily="18" charset="0"/>
              </a:rPr>
              <a:t>danışmanlık</a:t>
            </a:r>
            <a:r>
              <a:rPr sz="2000" spc="-285" dirty="0">
                <a:latin typeface="Times New Roman" panose="02020603050405020304" pitchFamily="18" charset="0"/>
                <a:cs typeface="Times New Roman" panose="02020603050405020304" pitchFamily="18" charset="0"/>
              </a:rPr>
              <a:t> </a:t>
            </a:r>
            <a:r>
              <a:rPr sz="2000" spc="-57" dirty="0" err="1" smtClean="0">
                <a:latin typeface="Times New Roman" panose="02020603050405020304" pitchFamily="18" charset="0"/>
                <a:cs typeface="Times New Roman" panose="02020603050405020304" pitchFamily="18" charset="0"/>
              </a:rPr>
              <a:t>hizmeti</a:t>
            </a:r>
            <a:r>
              <a:rPr lang="tr-TR" sz="2000" spc="-57" dirty="0" smtClean="0">
                <a:latin typeface="Times New Roman" panose="02020603050405020304" pitchFamily="18" charset="0"/>
                <a:cs typeface="Times New Roman" panose="02020603050405020304" pitchFamily="18" charset="0"/>
              </a:rPr>
              <a:t> </a:t>
            </a:r>
            <a:r>
              <a:rPr sz="2000" spc="-75" dirty="0" err="1" smtClean="0">
                <a:latin typeface="Times New Roman" panose="02020603050405020304" pitchFamily="18" charset="0"/>
                <a:cs typeface="Times New Roman" panose="02020603050405020304" pitchFamily="18" charset="0"/>
              </a:rPr>
              <a:t>vermekten</a:t>
            </a:r>
            <a:r>
              <a:rPr sz="2000" spc="-75" dirty="0">
                <a:latin typeface="Times New Roman" panose="02020603050405020304" pitchFamily="18" charset="0"/>
                <a:cs typeface="Times New Roman" panose="02020603050405020304" pitchFamily="18" charset="0"/>
              </a:rPr>
              <a:t>,</a:t>
            </a:r>
            <a:endParaRPr sz="2000" dirty="0">
              <a:latin typeface="Times New Roman" panose="02020603050405020304" pitchFamily="18" charset="0"/>
              <a:cs typeface="Times New Roman" panose="02020603050405020304" pitchFamily="18" charset="0"/>
            </a:endParaRPr>
          </a:p>
          <a:p>
            <a:pPr marL="11138" algn="just">
              <a:lnSpc>
                <a:spcPct val="150000"/>
              </a:lnSpc>
            </a:pPr>
            <a:r>
              <a:rPr sz="2000" spc="-92" dirty="0">
                <a:latin typeface="Times New Roman" panose="02020603050405020304" pitchFamily="18" charset="0"/>
                <a:cs typeface="Times New Roman" panose="02020603050405020304" pitchFamily="18" charset="0"/>
              </a:rPr>
              <a:t>İç </a:t>
            </a:r>
            <a:r>
              <a:rPr sz="2000" spc="-61" dirty="0">
                <a:latin typeface="Times New Roman" panose="02020603050405020304" pitchFamily="18" charset="0"/>
                <a:cs typeface="Times New Roman" panose="02020603050405020304" pitchFamily="18" charset="0"/>
              </a:rPr>
              <a:t>Denetim </a:t>
            </a:r>
            <a:r>
              <a:rPr sz="2000" spc="-26" dirty="0">
                <a:latin typeface="Times New Roman" panose="02020603050405020304" pitchFamily="18" charset="0"/>
                <a:cs typeface="Times New Roman" panose="02020603050405020304" pitchFamily="18" charset="0"/>
              </a:rPr>
              <a:t>ile </a:t>
            </a:r>
            <a:r>
              <a:rPr sz="2000" spc="-13" dirty="0">
                <a:latin typeface="Times New Roman" panose="02020603050405020304" pitchFamily="18" charset="0"/>
                <a:cs typeface="Times New Roman" panose="02020603050405020304" pitchFamily="18" charset="0"/>
              </a:rPr>
              <a:t>birlikte </a:t>
            </a:r>
            <a:r>
              <a:rPr sz="2000" spc="-92" dirty="0">
                <a:latin typeface="Times New Roman" panose="02020603050405020304" pitchFamily="18" charset="0"/>
                <a:cs typeface="Times New Roman" panose="02020603050405020304" pitchFamily="18" charset="0"/>
              </a:rPr>
              <a:t>İç </a:t>
            </a:r>
            <a:r>
              <a:rPr sz="2000" spc="-53" dirty="0">
                <a:latin typeface="Times New Roman" panose="02020603050405020304" pitchFamily="18" charset="0"/>
                <a:cs typeface="Times New Roman" panose="02020603050405020304" pitchFamily="18" charset="0"/>
              </a:rPr>
              <a:t>Kontrol </a:t>
            </a:r>
            <a:r>
              <a:rPr sz="2000" spc="-75" dirty="0">
                <a:latin typeface="Times New Roman" panose="02020603050405020304" pitchFamily="18" charset="0"/>
                <a:cs typeface="Times New Roman" panose="02020603050405020304" pitchFamily="18" charset="0"/>
              </a:rPr>
              <a:t>Sisteminin </a:t>
            </a:r>
            <a:r>
              <a:rPr sz="2000" spc="-70" dirty="0" err="1">
                <a:latin typeface="Times New Roman" panose="02020603050405020304" pitchFamily="18" charset="0"/>
                <a:cs typeface="Times New Roman" panose="02020603050405020304" pitchFamily="18" charset="0"/>
              </a:rPr>
              <a:t>İzlenmesini</a:t>
            </a:r>
            <a:r>
              <a:rPr sz="2000" spc="88" dirty="0">
                <a:latin typeface="Times New Roman" panose="02020603050405020304" pitchFamily="18" charset="0"/>
                <a:cs typeface="Times New Roman" panose="02020603050405020304" pitchFamily="18" charset="0"/>
              </a:rPr>
              <a:t> </a:t>
            </a:r>
            <a:r>
              <a:rPr sz="2000" spc="-118" dirty="0" err="1" smtClean="0">
                <a:latin typeface="Times New Roman" panose="02020603050405020304" pitchFamily="18" charset="0"/>
                <a:cs typeface="Times New Roman" panose="02020603050405020304" pitchFamily="18" charset="0"/>
              </a:rPr>
              <a:t>ve</a:t>
            </a:r>
            <a:r>
              <a:rPr lang="tr-TR" sz="2000" dirty="0">
                <a:latin typeface="Times New Roman" panose="02020603050405020304" pitchFamily="18" charset="0"/>
                <a:cs typeface="Times New Roman" panose="02020603050405020304" pitchFamily="18" charset="0"/>
              </a:rPr>
              <a:t> </a:t>
            </a:r>
            <a:r>
              <a:rPr sz="2000" spc="-48" dirty="0" err="1" smtClean="0">
                <a:latin typeface="Times New Roman" panose="02020603050405020304" pitchFamily="18" charset="0"/>
                <a:cs typeface="Times New Roman" panose="02020603050405020304" pitchFamily="18" charset="0"/>
              </a:rPr>
              <a:t>değerlendirilmesini</a:t>
            </a:r>
            <a:r>
              <a:rPr sz="2000" spc="-118" dirty="0" smtClean="0">
                <a:latin typeface="Times New Roman" panose="02020603050405020304" pitchFamily="18" charset="0"/>
                <a:cs typeface="Times New Roman" panose="02020603050405020304" pitchFamily="18" charset="0"/>
              </a:rPr>
              <a:t> </a:t>
            </a:r>
            <a:r>
              <a:rPr sz="2000" spc="-92" dirty="0" err="1">
                <a:latin typeface="Times New Roman" panose="02020603050405020304" pitchFamily="18" charset="0"/>
                <a:cs typeface="Times New Roman" panose="02020603050405020304" pitchFamily="18" charset="0"/>
              </a:rPr>
              <a:t>sağlamaktan</a:t>
            </a:r>
            <a:r>
              <a:rPr sz="2000" spc="-92" dirty="0" smtClean="0">
                <a:latin typeface="Times New Roman" panose="02020603050405020304" pitchFamily="18" charset="0"/>
                <a:cs typeface="Times New Roman" panose="02020603050405020304" pitchFamily="18" charset="0"/>
              </a:rPr>
              <a:t>,</a:t>
            </a:r>
            <a:r>
              <a:rPr lang="tr-TR" sz="2000" spc="-61" dirty="0">
                <a:latin typeface="Times New Roman" panose="02020603050405020304" pitchFamily="18" charset="0"/>
                <a:cs typeface="Times New Roman" panose="02020603050405020304" pitchFamily="18" charset="0"/>
              </a:rPr>
              <a:t> </a:t>
            </a:r>
            <a:endParaRPr lang="tr-TR" sz="2000" spc="-61" dirty="0" smtClean="0">
              <a:latin typeface="Times New Roman" panose="02020603050405020304" pitchFamily="18" charset="0"/>
              <a:cs typeface="Times New Roman" panose="02020603050405020304" pitchFamily="18" charset="0"/>
            </a:endParaRPr>
          </a:p>
          <a:p>
            <a:pPr marL="11138" algn="just">
              <a:lnSpc>
                <a:spcPct val="150000"/>
              </a:lnSpc>
            </a:pPr>
            <a:r>
              <a:rPr lang="tr-TR" sz="2000" spc="-61" dirty="0">
                <a:latin typeface="Times New Roman" panose="02020603050405020304" pitchFamily="18" charset="0"/>
                <a:cs typeface="Times New Roman" panose="02020603050405020304" pitchFamily="18" charset="0"/>
              </a:rPr>
              <a:t> </a:t>
            </a:r>
            <a:r>
              <a:rPr lang="tr-TR" sz="2000" spc="-61"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 </a:t>
            </a:r>
            <a:r>
              <a:rPr sz="2000" b="1" i="1" spc="-132" dirty="0" err="1" smtClean="0">
                <a:latin typeface="Times New Roman" panose="02020603050405020304" pitchFamily="18" charset="0"/>
                <a:cs typeface="Times New Roman" panose="02020603050405020304" pitchFamily="18" charset="0"/>
              </a:rPr>
              <a:t>görev</a:t>
            </a:r>
            <a:r>
              <a:rPr sz="2000" b="1" i="1" spc="-132" dirty="0" smtClean="0">
                <a:latin typeface="Times New Roman" panose="02020603050405020304" pitchFamily="18" charset="0"/>
                <a:cs typeface="Times New Roman" panose="02020603050405020304" pitchFamily="18" charset="0"/>
              </a:rPr>
              <a:t> </a:t>
            </a:r>
            <a:r>
              <a:rPr sz="2000" b="1" i="1" spc="-136" dirty="0">
                <a:latin typeface="Times New Roman" panose="02020603050405020304" pitchFamily="18" charset="0"/>
                <a:cs typeface="Times New Roman" panose="02020603050405020304" pitchFamily="18" charset="0"/>
              </a:rPr>
              <a:t>ve </a:t>
            </a:r>
            <a:r>
              <a:rPr sz="2000" b="1" i="1" spc="-83" dirty="0">
                <a:latin typeface="Times New Roman" panose="02020603050405020304" pitchFamily="18" charset="0"/>
                <a:cs typeface="Times New Roman" panose="02020603050405020304" pitchFamily="18" charset="0"/>
              </a:rPr>
              <a:t>yetkileri </a:t>
            </a:r>
            <a:r>
              <a:rPr sz="2000" b="1" i="1" spc="-162" dirty="0">
                <a:latin typeface="Times New Roman" panose="02020603050405020304" pitchFamily="18" charset="0"/>
                <a:cs typeface="Times New Roman" panose="02020603050405020304" pitchFamily="18" charset="0"/>
              </a:rPr>
              <a:t>çerçevesinde</a:t>
            </a:r>
            <a:r>
              <a:rPr sz="2000" b="1" i="1" spc="-39" dirty="0">
                <a:latin typeface="Times New Roman" panose="02020603050405020304" pitchFamily="18" charset="0"/>
                <a:cs typeface="Times New Roman" panose="02020603050405020304" pitchFamily="18" charset="0"/>
              </a:rPr>
              <a:t> </a:t>
            </a:r>
            <a:r>
              <a:rPr sz="2000" b="1" spc="-114" dirty="0">
                <a:solidFill>
                  <a:srgbClr val="FF0000"/>
                </a:solidFill>
                <a:latin typeface="Times New Roman" panose="02020603050405020304" pitchFamily="18" charset="0"/>
                <a:cs typeface="Times New Roman" panose="02020603050405020304" pitchFamily="18" charset="0"/>
              </a:rPr>
              <a:t>sorumludurlar.</a:t>
            </a:r>
            <a:endParaRPr sz="2000" dirty="0">
              <a:latin typeface="Times New Roman" panose="02020603050405020304" pitchFamily="18" charset="0"/>
              <a:cs typeface="Times New Roman" panose="02020603050405020304" pitchFamily="18" charset="0"/>
            </a:endParaRPr>
          </a:p>
        </p:txBody>
      </p:sp>
      <p:sp>
        <p:nvSpPr>
          <p:cNvPr id="10" name="object 2"/>
          <p:cNvSpPr/>
          <p:nvPr/>
        </p:nvSpPr>
        <p:spPr>
          <a:xfrm>
            <a:off x="7609464" y="480581"/>
            <a:ext cx="1391539" cy="1724283"/>
          </a:xfrm>
          <a:prstGeom prst="rect">
            <a:avLst/>
          </a:prstGeom>
          <a:blipFill>
            <a:blip r:embed="rId4" cstate="print"/>
            <a:stretch>
              <a:fillRect/>
            </a:stretch>
          </a:blipFill>
        </p:spPr>
        <p:txBody>
          <a:bodyPr wrap="square" lIns="0" tIns="0" rIns="0" bIns="0" rtlCol="0"/>
          <a:lstStyle/>
          <a:p>
            <a:endParaRPr sz="1984"/>
          </a:p>
        </p:txBody>
      </p:sp>
      <p:sp>
        <p:nvSpPr>
          <p:cNvPr id="11" name="Metin kutusu 10"/>
          <p:cNvSpPr txBox="1"/>
          <p:nvPr/>
        </p:nvSpPr>
        <p:spPr>
          <a:xfrm>
            <a:off x="10064754" y="7116782"/>
            <a:ext cx="518091" cy="253916"/>
          </a:xfrm>
          <a:prstGeom prst="rect">
            <a:avLst/>
          </a:prstGeom>
          <a:noFill/>
        </p:spPr>
        <p:txBody>
          <a:bodyPr wrap="none" rtlCol="0">
            <a:spAutoFit/>
          </a:bodyPr>
          <a:lstStyle/>
          <a:p>
            <a:r>
              <a:rPr lang="tr-TR" sz="1050" b="1" dirty="0" smtClean="0">
                <a:solidFill>
                  <a:srgbClr val="C00000"/>
                </a:solidFill>
              </a:rPr>
              <a:t>28/30</a:t>
            </a:r>
            <a:endParaRPr lang="tr-TR" sz="1050" b="1" dirty="0">
              <a:solidFill>
                <a:srgbClr val="C00000"/>
              </a:solidFill>
            </a:endParaRPr>
          </a:p>
        </p:txBody>
      </p:sp>
      <p:sp>
        <p:nvSpPr>
          <p:cNvPr id="12" name="Metin kutusu 11"/>
          <p:cNvSpPr txBox="1"/>
          <p:nvPr/>
        </p:nvSpPr>
        <p:spPr>
          <a:xfrm>
            <a:off x="1086942" y="1631576"/>
            <a:ext cx="2784574" cy="369332"/>
          </a:xfrm>
          <a:prstGeom prst="rect">
            <a:avLst/>
          </a:prstGeom>
          <a:noFill/>
        </p:spPr>
        <p:txBody>
          <a:bodyPr wrap="square" rtlCol="0">
            <a:spAutoFit/>
          </a:bodyPr>
          <a:lstStyle/>
          <a:p>
            <a:r>
              <a:rPr lang="tr-TR" b="1" spc="-100">
                <a:solidFill>
                  <a:srgbClr val="FF0000"/>
                </a:solidFill>
                <a:latin typeface="Times New Roman" panose="02020603050405020304" pitchFamily="18" charset="0"/>
                <a:cs typeface="Times New Roman" panose="02020603050405020304" pitchFamily="18" charset="0"/>
              </a:rPr>
              <a:t>İç kontrol sorumluları;</a:t>
            </a:r>
            <a:endParaRPr lang="tr-TR" b="1" spc="-1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1387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8229600" cy="4525963"/>
          </a:xfrm>
        </p:spPr>
        <p:txBody>
          <a:bodyPr/>
          <a:lstStyle/>
          <a:p>
            <a:pPr marL="0" indent="0">
              <a:buNone/>
            </a:pPr>
            <a:endParaRPr lang="tr-TR" dirty="0" smtClean="0"/>
          </a:p>
          <a:p>
            <a:pPr marL="0" indent="0">
              <a:buNone/>
            </a:pPr>
            <a:endParaRPr lang="tr-TR" dirty="0"/>
          </a:p>
        </p:txBody>
      </p:sp>
      <p:pic>
        <p:nvPicPr>
          <p:cNvPr id="4" name="Picture 2" descr="C:\Users\Sevgi.Cetinkaya1\Desktop\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
        <p:nvSpPr>
          <p:cNvPr id="13" name="Yuvarlatılmış Dikdörtgen 12"/>
          <p:cNvSpPr/>
          <p:nvPr/>
        </p:nvSpPr>
        <p:spPr>
          <a:xfrm>
            <a:off x="467545" y="1624610"/>
            <a:ext cx="6984776" cy="393518"/>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smtClean="0">
                <a:solidFill>
                  <a:srgbClr val="C00000"/>
                </a:solidFill>
                <a:latin typeface="Times New Roman" panose="02020603050405020304" pitchFamily="18" charset="0"/>
                <a:cs typeface="Times New Roman" panose="02020603050405020304" pitchFamily="18" charset="0"/>
              </a:rPr>
              <a:t>ROL VE SORUMLULUKLAR</a:t>
            </a:r>
            <a:endParaRPr lang="tr-TR" sz="2800" b="1" dirty="0">
              <a:solidFill>
                <a:srgbClr val="C00000"/>
              </a:solidFill>
              <a:latin typeface="Times New Roman" panose="02020603050405020304" pitchFamily="18" charset="0"/>
              <a:cs typeface="Times New Roman" panose="02020603050405020304" pitchFamily="18" charset="0"/>
            </a:endParaRPr>
          </a:p>
        </p:txBody>
      </p:sp>
      <p:sp>
        <p:nvSpPr>
          <p:cNvPr id="14" name="object 3"/>
          <p:cNvSpPr txBox="1"/>
          <p:nvPr/>
        </p:nvSpPr>
        <p:spPr>
          <a:xfrm>
            <a:off x="666133" y="2426728"/>
            <a:ext cx="3379680" cy="472911"/>
          </a:xfrm>
          <a:prstGeom prst="rect">
            <a:avLst/>
          </a:prstGeom>
        </p:spPr>
        <p:txBody>
          <a:bodyPr vert="horz" wrap="square" lIns="0" tIns="11137" rIns="0" bIns="0" rtlCol="0">
            <a:spAutoFit/>
          </a:bodyPr>
          <a:lstStyle/>
          <a:p>
            <a:pPr marL="11138">
              <a:lnSpc>
                <a:spcPct val="150000"/>
              </a:lnSpc>
            </a:pPr>
            <a:r>
              <a:rPr sz="2000" b="1" spc="-149" dirty="0">
                <a:solidFill>
                  <a:srgbClr val="FF0000"/>
                </a:solidFill>
                <a:latin typeface="Times New Roman" panose="02020603050405020304" pitchFamily="18" charset="0"/>
                <a:cs typeface="Times New Roman" panose="02020603050405020304" pitchFamily="18" charset="0"/>
              </a:rPr>
              <a:t>Sayıştayın</a:t>
            </a:r>
            <a:r>
              <a:rPr sz="2000" b="1" spc="-92" dirty="0">
                <a:solidFill>
                  <a:srgbClr val="FF0000"/>
                </a:solidFill>
                <a:latin typeface="Times New Roman" panose="02020603050405020304" pitchFamily="18" charset="0"/>
                <a:cs typeface="Times New Roman" panose="02020603050405020304" pitchFamily="18" charset="0"/>
              </a:rPr>
              <a:t> </a:t>
            </a:r>
            <a:r>
              <a:rPr sz="2000" b="1" spc="-132" dirty="0">
                <a:solidFill>
                  <a:srgbClr val="FF0000"/>
                </a:solidFill>
                <a:latin typeface="Times New Roman" panose="02020603050405020304" pitchFamily="18" charset="0"/>
                <a:cs typeface="Times New Roman" panose="02020603050405020304" pitchFamily="18" charset="0"/>
              </a:rPr>
              <a:t>Sorumluluğu</a:t>
            </a:r>
            <a:r>
              <a:rPr sz="2000" spc="-132" dirty="0">
                <a:solidFill>
                  <a:srgbClr val="FF0000"/>
                </a:solidFill>
                <a:latin typeface="Times New Roman" panose="02020603050405020304" pitchFamily="18" charset="0"/>
                <a:cs typeface="Times New Roman" panose="02020603050405020304" pitchFamily="18" charset="0"/>
              </a:rPr>
              <a:t>;</a:t>
            </a:r>
            <a:endParaRPr sz="2000" dirty="0">
              <a:latin typeface="Times New Roman" panose="02020603050405020304" pitchFamily="18" charset="0"/>
              <a:cs typeface="Times New Roman" panose="02020603050405020304" pitchFamily="18" charset="0"/>
            </a:endParaRPr>
          </a:p>
        </p:txBody>
      </p:sp>
      <p:sp>
        <p:nvSpPr>
          <p:cNvPr id="15" name="object 4"/>
          <p:cNvSpPr/>
          <p:nvPr/>
        </p:nvSpPr>
        <p:spPr>
          <a:xfrm>
            <a:off x="375678" y="3459710"/>
            <a:ext cx="155922" cy="155922"/>
          </a:xfrm>
          <a:prstGeom prst="rect">
            <a:avLst/>
          </a:prstGeom>
          <a:blipFill>
            <a:blip r:embed="rId3" cstate="print"/>
            <a:stretch>
              <a:fillRect/>
            </a:stretch>
          </a:blipFill>
        </p:spPr>
        <p:txBody>
          <a:bodyPr wrap="square" lIns="0" tIns="0" rIns="0" bIns="0" rtlCol="0"/>
          <a:lstStyle/>
          <a:p>
            <a:endParaRPr sz="1579"/>
          </a:p>
        </p:txBody>
      </p:sp>
      <p:sp>
        <p:nvSpPr>
          <p:cNvPr id="17" name="object 6"/>
          <p:cNvSpPr txBox="1"/>
          <p:nvPr/>
        </p:nvSpPr>
        <p:spPr>
          <a:xfrm>
            <a:off x="666133" y="3281996"/>
            <a:ext cx="7242773" cy="1396240"/>
          </a:xfrm>
          <a:prstGeom prst="rect">
            <a:avLst/>
          </a:prstGeom>
        </p:spPr>
        <p:txBody>
          <a:bodyPr vert="horz" wrap="square" lIns="0" tIns="11137" rIns="0" bIns="0" rtlCol="0">
            <a:spAutoFit/>
          </a:bodyPr>
          <a:lstStyle/>
          <a:p>
            <a:pPr marL="11138">
              <a:lnSpc>
                <a:spcPct val="150000"/>
              </a:lnSpc>
              <a:tabLst>
                <a:tab pos="788563" algn="l"/>
                <a:tab pos="2301090" algn="l"/>
                <a:tab pos="2708737" algn="l"/>
                <a:tab pos="3613692" algn="l"/>
              </a:tabLst>
            </a:pPr>
            <a:r>
              <a:rPr sz="2000" spc="-136" dirty="0">
                <a:latin typeface="Times New Roman" panose="02020603050405020304" pitchFamily="18" charset="0"/>
                <a:cs typeface="Times New Roman" panose="02020603050405020304" pitchFamily="18" charset="0"/>
              </a:rPr>
              <a:t>Kamu	</a:t>
            </a:r>
            <a:r>
              <a:rPr sz="2000" spc="-44" dirty="0">
                <a:latin typeface="Times New Roman" panose="02020603050405020304" pitchFamily="18" charset="0"/>
                <a:cs typeface="Times New Roman" panose="02020603050405020304" pitchFamily="18" charset="0"/>
              </a:rPr>
              <a:t>idarelerindeki	</a:t>
            </a:r>
            <a:r>
              <a:rPr sz="2000" spc="-61" dirty="0">
                <a:latin typeface="Times New Roman" panose="02020603050405020304" pitchFamily="18" charset="0"/>
                <a:cs typeface="Times New Roman" panose="02020603050405020304" pitchFamily="18" charset="0"/>
              </a:rPr>
              <a:t>iç	</a:t>
            </a:r>
            <a:r>
              <a:rPr sz="2000" spc="-31" dirty="0" err="1" smtClean="0">
                <a:latin typeface="Times New Roman" panose="02020603050405020304" pitchFamily="18" charset="0"/>
                <a:cs typeface="Times New Roman" panose="02020603050405020304" pitchFamily="18" charset="0"/>
              </a:rPr>
              <a:t>kontrol</a:t>
            </a:r>
            <a:r>
              <a:rPr lang="tr-TR" sz="2000" spc="-31" dirty="0" smtClean="0">
                <a:latin typeface="Times New Roman" panose="02020603050405020304" pitchFamily="18" charset="0"/>
                <a:cs typeface="Times New Roman" panose="02020603050405020304" pitchFamily="18" charset="0"/>
              </a:rPr>
              <a:t> </a:t>
            </a:r>
            <a:r>
              <a:rPr sz="2000" spc="-48" dirty="0" err="1" smtClean="0">
                <a:latin typeface="Times New Roman" panose="02020603050405020304" pitchFamily="18" charset="0"/>
                <a:cs typeface="Times New Roman" panose="02020603050405020304" pitchFamily="18" charset="0"/>
              </a:rPr>
              <a:t>sistemlerinin</a:t>
            </a:r>
            <a:r>
              <a:rPr lang="tr-TR" sz="2000" dirty="0" smtClean="0">
                <a:latin typeface="Times New Roman" panose="02020603050405020304" pitchFamily="18" charset="0"/>
                <a:cs typeface="Times New Roman" panose="02020603050405020304" pitchFamily="18" charset="0"/>
              </a:rPr>
              <a:t> </a:t>
            </a:r>
            <a:r>
              <a:rPr sz="2000" spc="-70" dirty="0" err="1" smtClean="0">
                <a:latin typeface="Times New Roman" panose="02020603050405020304" pitchFamily="18" charset="0"/>
                <a:cs typeface="Times New Roman" panose="02020603050405020304" pitchFamily="18" charset="0"/>
              </a:rPr>
              <a:t>incelenmesi</a:t>
            </a:r>
            <a:r>
              <a:rPr sz="2000" spc="-70" dirty="0" smtClean="0">
                <a:latin typeface="Times New Roman" panose="02020603050405020304" pitchFamily="18" charset="0"/>
                <a:cs typeface="Times New Roman" panose="02020603050405020304" pitchFamily="18" charset="0"/>
              </a:rPr>
              <a:t> </a:t>
            </a:r>
            <a:r>
              <a:rPr sz="2000" spc="-105" dirty="0">
                <a:latin typeface="Times New Roman" panose="02020603050405020304" pitchFamily="18" charset="0"/>
                <a:cs typeface="Times New Roman" panose="02020603050405020304" pitchFamily="18" charset="0"/>
              </a:rPr>
              <a:t>ve</a:t>
            </a:r>
            <a:r>
              <a:rPr sz="2000" spc="-118" dirty="0">
                <a:latin typeface="Times New Roman" panose="02020603050405020304" pitchFamily="18" charset="0"/>
                <a:cs typeface="Times New Roman" panose="02020603050405020304" pitchFamily="18" charset="0"/>
              </a:rPr>
              <a:t> </a:t>
            </a:r>
            <a:r>
              <a:rPr sz="2000" spc="-53" dirty="0" err="1">
                <a:latin typeface="Times New Roman" panose="02020603050405020304" pitchFamily="18" charset="0"/>
                <a:cs typeface="Times New Roman" panose="02020603050405020304" pitchFamily="18" charset="0"/>
              </a:rPr>
              <a:t>değerlendirilmesinden</a:t>
            </a:r>
            <a:r>
              <a:rPr sz="2000" spc="-53" dirty="0" smtClean="0">
                <a:latin typeface="Times New Roman" panose="02020603050405020304" pitchFamily="18" charset="0"/>
                <a:cs typeface="Times New Roman" panose="02020603050405020304" pitchFamily="18" charset="0"/>
              </a:rPr>
              <a:t>,</a:t>
            </a:r>
            <a:r>
              <a:rPr lang="tr-TR" sz="2000" b="1" i="1" spc="-132" dirty="0">
                <a:latin typeface="Times New Roman" panose="02020603050405020304" pitchFamily="18" charset="0"/>
                <a:cs typeface="Times New Roman" panose="02020603050405020304" pitchFamily="18" charset="0"/>
              </a:rPr>
              <a:t> </a:t>
            </a:r>
            <a:endParaRPr lang="tr-TR" sz="2000" b="1" i="1" spc="-132" dirty="0" smtClean="0">
              <a:latin typeface="Times New Roman" panose="02020603050405020304" pitchFamily="18" charset="0"/>
              <a:cs typeface="Times New Roman" panose="02020603050405020304" pitchFamily="18" charset="0"/>
            </a:endParaRPr>
          </a:p>
          <a:p>
            <a:pPr marL="11138">
              <a:lnSpc>
                <a:spcPct val="150000"/>
              </a:lnSpc>
              <a:tabLst>
                <a:tab pos="788563" algn="l"/>
                <a:tab pos="2301090" algn="l"/>
                <a:tab pos="2708737" algn="l"/>
                <a:tab pos="3613692" algn="l"/>
              </a:tabLst>
            </a:pPr>
            <a:r>
              <a:rPr lang="tr-TR" sz="2000" b="1" i="1" spc="-132" dirty="0" smtClean="0">
                <a:latin typeface="Times New Roman" panose="02020603050405020304" pitchFamily="18" charset="0"/>
                <a:cs typeface="Times New Roman" panose="02020603050405020304" pitchFamily="18" charset="0"/>
              </a:rPr>
              <a:t>görev </a:t>
            </a:r>
            <a:r>
              <a:rPr lang="tr-TR" sz="2000" b="1" i="1" spc="-136" dirty="0">
                <a:latin typeface="Times New Roman" panose="02020603050405020304" pitchFamily="18" charset="0"/>
                <a:cs typeface="Times New Roman" panose="02020603050405020304" pitchFamily="18" charset="0"/>
              </a:rPr>
              <a:t>ve </a:t>
            </a:r>
            <a:r>
              <a:rPr lang="tr-TR" sz="2000" b="1" i="1" spc="-83" dirty="0">
                <a:latin typeface="Times New Roman" panose="02020603050405020304" pitchFamily="18" charset="0"/>
                <a:cs typeface="Times New Roman" panose="02020603050405020304" pitchFamily="18" charset="0"/>
              </a:rPr>
              <a:t>yetkileri </a:t>
            </a:r>
            <a:r>
              <a:rPr lang="tr-TR" sz="2000" b="1" i="1" spc="-162" dirty="0">
                <a:latin typeface="Times New Roman" panose="02020603050405020304" pitchFamily="18" charset="0"/>
                <a:cs typeface="Times New Roman" panose="02020603050405020304" pitchFamily="18" charset="0"/>
              </a:rPr>
              <a:t>çerçevesinde</a:t>
            </a:r>
            <a:r>
              <a:rPr lang="tr-TR" sz="2000" b="1" i="1" spc="-26" dirty="0">
                <a:latin typeface="Times New Roman" panose="02020603050405020304" pitchFamily="18" charset="0"/>
                <a:cs typeface="Times New Roman" panose="02020603050405020304" pitchFamily="18" charset="0"/>
              </a:rPr>
              <a:t> </a:t>
            </a:r>
            <a:r>
              <a:rPr lang="tr-TR" sz="2000" b="1" spc="-118" dirty="0">
                <a:solidFill>
                  <a:srgbClr val="FF0000"/>
                </a:solidFill>
                <a:latin typeface="Times New Roman" panose="02020603050405020304" pitchFamily="18" charset="0"/>
                <a:cs typeface="Times New Roman" panose="02020603050405020304" pitchFamily="18" charset="0"/>
              </a:rPr>
              <a:t>sorumludurlar</a:t>
            </a:r>
            <a:r>
              <a:rPr lang="tr-TR" sz="2000" b="1" spc="-118" dirty="0" smtClean="0">
                <a:solidFill>
                  <a:srgbClr val="FF0000"/>
                </a:solidFill>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
        <p:nvSpPr>
          <p:cNvPr id="18" name="object 2"/>
          <p:cNvSpPr/>
          <p:nvPr/>
        </p:nvSpPr>
        <p:spPr>
          <a:xfrm>
            <a:off x="6953140" y="4447790"/>
            <a:ext cx="1391539" cy="2123708"/>
          </a:xfrm>
          <a:prstGeom prst="rect">
            <a:avLst/>
          </a:prstGeom>
          <a:blipFill>
            <a:blip r:embed="rId4" cstate="print"/>
            <a:stretch>
              <a:fillRect/>
            </a:stretch>
          </a:blipFill>
        </p:spPr>
        <p:txBody>
          <a:bodyPr wrap="square" lIns="0" tIns="0" rIns="0" bIns="0" rtlCol="0"/>
          <a:lstStyle/>
          <a:p>
            <a:endParaRPr sz="1984"/>
          </a:p>
        </p:txBody>
      </p:sp>
      <p:sp>
        <p:nvSpPr>
          <p:cNvPr id="19" name="Metin kutusu 18"/>
          <p:cNvSpPr txBox="1"/>
          <p:nvPr/>
        </p:nvSpPr>
        <p:spPr>
          <a:xfrm>
            <a:off x="9503845" y="7938037"/>
            <a:ext cx="518091" cy="253916"/>
          </a:xfrm>
          <a:prstGeom prst="rect">
            <a:avLst/>
          </a:prstGeom>
          <a:noFill/>
        </p:spPr>
        <p:txBody>
          <a:bodyPr wrap="none" rtlCol="0">
            <a:spAutoFit/>
          </a:bodyPr>
          <a:lstStyle/>
          <a:p>
            <a:r>
              <a:rPr lang="tr-TR" sz="1050" b="1" dirty="0" smtClean="0">
                <a:solidFill>
                  <a:srgbClr val="C00000"/>
                </a:solidFill>
              </a:rPr>
              <a:t>29/30</a:t>
            </a:r>
            <a:endParaRPr lang="tr-TR" sz="1050" b="1" dirty="0">
              <a:solidFill>
                <a:srgbClr val="C00000"/>
              </a:solidFill>
            </a:endParaRPr>
          </a:p>
        </p:txBody>
      </p:sp>
    </p:spTree>
    <p:extLst>
      <p:ext uri="{BB962C8B-B14F-4D97-AF65-F5344CB8AC3E}">
        <p14:creationId xmlns:p14="http://schemas.microsoft.com/office/powerpoint/2010/main" val="3300453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8229600" cy="4525963"/>
          </a:xfrm>
        </p:spPr>
        <p:txBody>
          <a:bodyPr/>
          <a:lstStyle/>
          <a:p>
            <a:pPr marL="0" indent="0">
              <a:buNone/>
            </a:pPr>
            <a:endParaRPr lang="tr-TR" dirty="0" smtClean="0"/>
          </a:p>
          <a:p>
            <a:pPr marL="0" indent="0">
              <a:buNone/>
            </a:pPr>
            <a:endParaRPr lang="tr-TR" dirty="0"/>
          </a:p>
        </p:txBody>
      </p:sp>
      <p:pic>
        <p:nvPicPr>
          <p:cNvPr id="4" name="Picture 2" descr="C:\Users\Sevgi.Cetinkaya1\Desktop\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
        <p:nvSpPr>
          <p:cNvPr id="5" name="Yuvarlatılmış Dikdörtgen 4"/>
          <p:cNvSpPr/>
          <p:nvPr/>
        </p:nvSpPr>
        <p:spPr>
          <a:xfrm>
            <a:off x="1979711" y="693444"/>
            <a:ext cx="5482705" cy="393518"/>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smtClean="0">
                <a:solidFill>
                  <a:srgbClr val="C00000"/>
                </a:solidFill>
                <a:latin typeface="Times New Roman" panose="02020603050405020304" pitchFamily="18" charset="0"/>
                <a:cs typeface="Times New Roman" panose="02020603050405020304" pitchFamily="18" charset="0"/>
              </a:rPr>
              <a:t>İÇ KONTROLÜN ÖZÜ</a:t>
            </a:r>
            <a:endParaRPr lang="tr-TR" sz="2800" b="1" dirty="0">
              <a:solidFill>
                <a:srgbClr val="C00000"/>
              </a:solidFill>
              <a:latin typeface="Times New Roman" panose="02020603050405020304" pitchFamily="18" charset="0"/>
              <a:cs typeface="Times New Roman" panose="02020603050405020304" pitchFamily="18" charset="0"/>
            </a:endParaRPr>
          </a:p>
        </p:txBody>
      </p:sp>
      <p:sp>
        <p:nvSpPr>
          <p:cNvPr id="6" name="object 2"/>
          <p:cNvSpPr/>
          <p:nvPr/>
        </p:nvSpPr>
        <p:spPr>
          <a:xfrm>
            <a:off x="531172" y="2581070"/>
            <a:ext cx="211609" cy="218291"/>
          </a:xfrm>
          <a:prstGeom prst="rect">
            <a:avLst/>
          </a:prstGeom>
          <a:blipFill>
            <a:blip r:embed="rId3" cstate="print"/>
            <a:stretch>
              <a:fillRect/>
            </a:stretch>
          </a:blipFill>
        </p:spPr>
        <p:txBody>
          <a:bodyPr wrap="square" lIns="0" tIns="0" rIns="0" bIns="0" rtlCol="0"/>
          <a:lstStyle/>
          <a:p>
            <a:endParaRPr sz="1579"/>
          </a:p>
        </p:txBody>
      </p:sp>
      <p:sp>
        <p:nvSpPr>
          <p:cNvPr id="7" name="object 3"/>
          <p:cNvSpPr txBox="1"/>
          <p:nvPr/>
        </p:nvSpPr>
        <p:spPr>
          <a:xfrm>
            <a:off x="899592" y="2410282"/>
            <a:ext cx="8101411" cy="2319570"/>
          </a:xfrm>
          <a:prstGeom prst="rect">
            <a:avLst/>
          </a:prstGeom>
        </p:spPr>
        <p:txBody>
          <a:bodyPr vert="horz" wrap="square" lIns="0" tIns="11137" rIns="0" bIns="0" rtlCol="0">
            <a:spAutoFit/>
          </a:bodyPr>
          <a:lstStyle/>
          <a:p>
            <a:pPr marL="11138">
              <a:lnSpc>
                <a:spcPct val="150000"/>
              </a:lnSpc>
            </a:pPr>
            <a:r>
              <a:rPr sz="2000" spc="-132" dirty="0">
                <a:latin typeface="Times New Roman" panose="02020603050405020304" pitchFamily="18" charset="0"/>
                <a:cs typeface="Times New Roman" panose="02020603050405020304" pitchFamily="18" charset="0"/>
              </a:rPr>
              <a:t>İç </a:t>
            </a:r>
            <a:r>
              <a:rPr sz="2000" spc="-39" dirty="0">
                <a:latin typeface="Times New Roman" panose="02020603050405020304" pitchFamily="18" charset="0"/>
                <a:cs typeface="Times New Roman" panose="02020603050405020304" pitchFamily="18" charset="0"/>
              </a:rPr>
              <a:t>kontrol </a:t>
            </a:r>
            <a:r>
              <a:rPr sz="2000" spc="-9" dirty="0">
                <a:latin typeface="Times New Roman" panose="02020603050405020304" pitchFamily="18" charset="0"/>
                <a:cs typeface="Times New Roman" panose="02020603050405020304" pitchFamily="18" charset="0"/>
              </a:rPr>
              <a:t>tüm </a:t>
            </a:r>
            <a:r>
              <a:rPr sz="2000" spc="-83" dirty="0">
                <a:latin typeface="Times New Roman" panose="02020603050405020304" pitchFamily="18" charset="0"/>
                <a:cs typeface="Times New Roman" panose="02020603050405020304" pitchFamily="18" charset="0"/>
              </a:rPr>
              <a:t>personelin </a:t>
            </a:r>
            <a:r>
              <a:rPr sz="2000" spc="-79" dirty="0" err="1">
                <a:latin typeface="Times New Roman" panose="02020603050405020304" pitchFamily="18" charset="0"/>
                <a:cs typeface="Times New Roman" panose="02020603050405020304" pitchFamily="18" charset="0"/>
              </a:rPr>
              <a:t>görevinin</a:t>
            </a:r>
            <a:r>
              <a:rPr sz="2000" spc="-79" dirty="0">
                <a:latin typeface="Times New Roman" panose="02020603050405020304" pitchFamily="18" charset="0"/>
                <a:cs typeface="Times New Roman" panose="02020603050405020304" pitchFamily="18" charset="0"/>
              </a:rPr>
              <a:t> </a:t>
            </a:r>
            <a:r>
              <a:rPr sz="2000" spc="-9" dirty="0" err="1" smtClean="0">
                <a:latin typeface="Times New Roman" panose="02020603050405020304" pitchFamily="18" charset="0"/>
                <a:cs typeface="Times New Roman" panose="02020603050405020304" pitchFamily="18" charset="0"/>
              </a:rPr>
              <a:t>bir</a:t>
            </a:r>
            <a:r>
              <a:rPr lang="tr-TR" sz="2000" spc="-9" dirty="0" smtClean="0">
                <a:latin typeface="Times New Roman" panose="02020603050405020304" pitchFamily="18" charset="0"/>
                <a:cs typeface="Times New Roman" panose="02020603050405020304" pitchFamily="18" charset="0"/>
              </a:rPr>
              <a:t> </a:t>
            </a:r>
            <a:r>
              <a:rPr sz="2000" spc="-465" dirty="0" smtClean="0">
                <a:latin typeface="Times New Roman" panose="02020603050405020304" pitchFamily="18" charset="0"/>
                <a:cs typeface="Times New Roman" panose="02020603050405020304" pitchFamily="18" charset="0"/>
              </a:rPr>
              <a:t> </a:t>
            </a:r>
            <a:r>
              <a:rPr sz="2000" spc="-140" dirty="0" err="1">
                <a:latin typeface="Times New Roman" panose="02020603050405020304" pitchFamily="18" charset="0"/>
                <a:cs typeface="Times New Roman" panose="02020603050405020304" pitchFamily="18" charset="0"/>
              </a:rPr>
              <a:t>parçasıdır</a:t>
            </a:r>
            <a:r>
              <a:rPr sz="2000" spc="-140" dirty="0" smtClean="0">
                <a:latin typeface="Times New Roman" panose="02020603050405020304" pitchFamily="18" charset="0"/>
                <a:cs typeface="Times New Roman" panose="02020603050405020304" pitchFamily="18" charset="0"/>
              </a:rPr>
              <a:t>.</a:t>
            </a:r>
            <a:endParaRPr lang="tr-TR" sz="2000" spc="-140" dirty="0" smtClean="0">
              <a:latin typeface="Times New Roman" panose="02020603050405020304" pitchFamily="18" charset="0"/>
              <a:cs typeface="Times New Roman" panose="02020603050405020304" pitchFamily="18" charset="0"/>
            </a:endParaRPr>
          </a:p>
          <a:p>
            <a:pPr marL="35084" marR="966770" indent="-24503">
              <a:lnSpc>
                <a:spcPct val="150000"/>
              </a:lnSpc>
            </a:pPr>
            <a:r>
              <a:rPr lang="tr-TR" sz="2000" spc="-123" dirty="0">
                <a:latin typeface="Times New Roman" panose="02020603050405020304" pitchFamily="18" charset="0"/>
                <a:cs typeface="Times New Roman" panose="02020603050405020304" pitchFamily="18" charset="0"/>
              </a:rPr>
              <a:t>Kurumda </a:t>
            </a:r>
            <a:r>
              <a:rPr lang="tr-TR" sz="2000" spc="-153" dirty="0">
                <a:latin typeface="Times New Roman" panose="02020603050405020304" pitchFamily="18" charset="0"/>
                <a:cs typeface="Times New Roman" panose="02020603050405020304" pitchFamily="18" charset="0"/>
              </a:rPr>
              <a:t>çalışan </a:t>
            </a:r>
            <a:r>
              <a:rPr lang="tr-TR" sz="2000" spc="-132" dirty="0">
                <a:latin typeface="Times New Roman" panose="02020603050405020304" pitchFamily="18" charset="0"/>
                <a:cs typeface="Times New Roman" panose="02020603050405020304" pitchFamily="18" charset="0"/>
              </a:rPr>
              <a:t>herkes </a:t>
            </a:r>
            <a:r>
              <a:rPr lang="tr-TR" sz="2000" spc="-92" dirty="0">
                <a:latin typeface="Times New Roman" panose="02020603050405020304" pitchFamily="18" charset="0"/>
                <a:cs typeface="Times New Roman" panose="02020603050405020304" pitchFamily="18" charset="0"/>
              </a:rPr>
              <a:t>iç </a:t>
            </a:r>
            <a:r>
              <a:rPr lang="tr-TR" sz="2000" spc="-39" dirty="0">
                <a:latin typeface="Times New Roman" panose="02020603050405020304" pitchFamily="18" charset="0"/>
                <a:cs typeface="Times New Roman" panose="02020603050405020304" pitchFamily="18" charset="0"/>
              </a:rPr>
              <a:t>kontrol </a:t>
            </a:r>
            <a:r>
              <a:rPr lang="tr-TR" sz="2000" spc="-79" dirty="0">
                <a:latin typeface="Times New Roman" panose="02020603050405020304" pitchFamily="18" charset="0"/>
                <a:cs typeface="Times New Roman" panose="02020603050405020304" pitchFamily="18" charset="0"/>
              </a:rPr>
              <a:t>sisteminin</a:t>
            </a:r>
            <a:r>
              <a:rPr lang="tr-TR" sz="2000" spc="-272" dirty="0">
                <a:latin typeface="Times New Roman" panose="02020603050405020304" pitchFamily="18" charset="0"/>
                <a:cs typeface="Times New Roman" panose="02020603050405020304" pitchFamily="18" charset="0"/>
              </a:rPr>
              <a:t> </a:t>
            </a:r>
            <a:r>
              <a:rPr lang="tr-TR" sz="2000" spc="-132" dirty="0">
                <a:latin typeface="Times New Roman" panose="02020603050405020304" pitchFamily="18" charset="0"/>
                <a:cs typeface="Times New Roman" panose="02020603050405020304" pitchFamily="18" charset="0"/>
              </a:rPr>
              <a:t>hayata  </a:t>
            </a:r>
            <a:r>
              <a:rPr lang="tr-TR" sz="2000" spc="-88" dirty="0">
                <a:latin typeface="Times New Roman" panose="02020603050405020304" pitchFamily="18" charset="0"/>
                <a:cs typeface="Times New Roman" panose="02020603050405020304" pitchFamily="18" charset="0"/>
              </a:rPr>
              <a:t>geçirilmesinde </a:t>
            </a:r>
            <a:r>
              <a:rPr lang="tr-TR" sz="2000" spc="-18" dirty="0" smtClean="0">
                <a:latin typeface="Times New Roman" panose="02020603050405020304" pitchFamily="18" charset="0"/>
                <a:cs typeface="Times New Roman" panose="02020603050405020304" pitchFamily="18" charset="0"/>
              </a:rPr>
              <a:t>rol</a:t>
            </a:r>
            <a:r>
              <a:rPr lang="tr-TR" sz="2000" spc="-223" dirty="0" smtClean="0">
                <a:latin typeface="Times New Roman" panose="02020603050405020304" pitchFamily="18" charset="0"/>
                <a:cs typeface="Times New Roman" panose="02020603050405020304" pitchFamily="18" charset="0"/>
              </a:rPr>
              <a:t> </a:t>
            </a:r>
            <a:r>
              <a:rPr lang="tr-TR" sz="2000" spc="-123" dirty="0" smtClean="0">
                <a:latin typeface="Times New Roman" panose="02020603050405020304" pitchFamily="18" charset="0"/>
                <a:cs typeface="Times New Roman" panose="02020603050405020304" pitchFamily="18" charset="0"/>
              </a:rPr>
              <a:t>oynar</a:t>
            </a:r>
            <a:r>
              <a:rPr lang="tr-TR" sz="2000" spc="-123" dirty="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a:p>
            <a:pPr marL="11138" marR="4455">
              <a:lnSpc>
                <a:spcPct val="150000"/>
              </a:lnSpc>
              <a:tabLst>
                <a:tab pos="414330" algn="l"/>
                <a:tab pos="1510299" algn="l"/>
                <a:tab pos="2687018" algn="l"/>
                <a:tab pos="3226092" algn="l"/>
                <a:tab pos="4613875" algn="l"/>
                <a:tab pos="6142552" algn="l"/>
              </a:tabLst>
            </a:pPr>
            <a:r>
              <a:rPr lang="tr-TR" sz="2000" spc="-100" dirty="0" smtClean="0">
                <a:latin typeface="Times New Roman" panose="02020603050405020304" pitchFamily="18" charset="0"/>
                <a:cs typeface="Times New Roman" panose="02020603050405020304" pitchFamily="18" charset="0"/>
              </a:rPr>
              <a:t>İ</a:t>
            </a:r>
            <a:r>
              <a:rPr lang="tr-TR" sz="2000" spc="-162" dirty="0" smtClean="0">
                <a:latin typeface="Times New Roman" panose="02020603050405020304" pitchFamily="18" charset="0"/>
                <a:cs typeface="Times New Roman" panose="02020603050405020304" pitchFamily="18" charset="0"/>
              </a:rPr>
              <a:t>ç</a:t>
            </a:r>
            <a:r>
              <a:rPr lang="tr-TR" sz="2000" dirty="0" smtClean="0">
                <a:latin typeface="Times New Roman" panose="02020603050405020304" pitchFamily="18" charset="0"/>
                <a:cs typeface="Times New Roman" panose="02020603050405020304" pitchFamily="18" charset="0"/>
              </a:rPr>
              <a:t> </a:t>
            </a:r>
            <a:r>
              <a:rPr lang="tr-TR" sz="2000" spc="-197" dirty="0" smtClean="0">
                <a:latin typeface="Times New Roman" panose="02020603050405020304" pitchFamily="18" charset="0"/>
                <a:cs typeface="Times New Roman" panose="02020603050405020304" pitchFamily="18" charset="0"/>
              </a:rPr>
              <a:t>k</a:t>
            </a:r>
            <a:r>
              <a:rPr lang="tr-TR" sz="2000" spc="4" dirty="0" smtClean="0">
                <a:latin typeface="Times New Roman" panose="02020603050405020304" pitchFamily="18" charset="0"/>
                <a:cs typeface="Times New Roman" panose="02020603050405020304" pitchFamily="18" charset="0"/>
              </a:rPr>
              <a:t>ont</a:t>
            </a:r>
            <a:r>
              <a:rPr lang="tr-TR" sz="2000" spc="-57" dirty="0" smtClean="0">
                <a:latin typeface="Times New Roman" panose="02020603050405020304" pitchFamily="18" charset="0"/>
                <a:cs typeface="Times New Roman" panose="02020603050405020304" pitchFamily="18" charset="0"/>
              </a:rPr>
              <a:t>r</a:t>
            </a:r>
            <a:r>
              <a:rPr lang="tr-TR" sz="2000" spc="-44" dirty="0" smtClean="0">
                <a:latin typeface="Times New Roman" panose="02020603050405020304" pitchFamily="18" charset="0"/>
                <a:cs typeface="Times New Roman" panose="02020603050405020304" pitchFamily="18" charset="0"/>
              </a:rPr>
              <a:t>o</a:t>
            </a:r>
            <a:r>
              <a:rPr lang="tr-TR" sz="2000" spc="-18" dirty="0" smtClean="0">
                <a:latin typeface="Times New Roman" panose="02020603050405020304" pitchFamily="18" charset="0"/>
                <a:cs typeface="Times New Roman" panose="02020603050405020304" pitchFamily="18" charset="0"/>
              </a:rPr>
              <a:t>l</a:t>
            </a:r>
            <a:r>
              <a:rPr lang="tr-TR" sz="2000" dirty="0" smtClean="0">
                <a:latin typeface="Times New Roman" panose="02020603050405020304" pitchFamily="18" charset="0"/>
                <a:cs typeface="Times New Roman" panose="02020603050405020304" pitchFamily="18" charset="0"/>
              </a:rPr>
              <a:t> </a:t>
            </a:r>
            <a:r>
              <a:rPr lang="tr-TR" sz="2000" spc="-162" dirty="0" smtClean="0">
                <a:latin typeface="Times New Roman" panose="02020603050405020304" pitchFamily="18" charset="0"/>
                <a:cs typeface="Times New Roman" panose="02020603050405020304" pitchFamily="18" charset="0"/>
              </a:rPr>
              <a:t>y</a:t>
            </a:r>
            <a:r>
              <a:rPr lang="tr-TR" sz="2000" spc="-123" dirty="0" smtClean="0">
                <a:latin typeface="Times New Roman" panose="02020603050405020304" pitchFamily="18" charset="0"/>
                <a:cs typeface="Times New Roman" panose="02020603050405020304" pitchFamily="18" charset="0"/>
              </a:rPr>
              <a:t>a</a:t>
            </a:r>
            <a:r>
              <a:rPr lang="tr-TR" sz="2000" spc="-79" dirty="0" smtClean="0">
                <a:latin typeface="Times New Roman" panose="02020603050405020304" pitchFamily="18" charset="0"/>
                <a:cs typeface="Times New Roman" panose="02020603050405020304" pitchFamily="18" charset="0"/>
              </a:rPr>
              <a:t>l</a:t>
            </a:r>
            <a:r>
              <a:rPr lang="tr-TR" sz="2000" spc="-75" dirty="0" smtClean="0">
                <a:latin typeface="Times New Roman" panose="02020603050405020304" pitchFamily="18" charset="0"/>
                <a:cs typeface="Times New Roman" panose="02020603050405020304" pitchFamily="18" charset="0"/>
              </a:rPr>
              <a:t>n</a:t>
            </a:r>
            <a:r>
              <a:rPr lang="tr-TR" sz="2000" spc="-136" dirty="0" smtClean="0">
                <a:latin typeface="Times New Roman" panose="02020603050405020304" pitchFamily="18" charset="0"/>
                <a:cs typeface="Times New Roman" panose="02020603050405020304" pitchFamily="18" charset="0"/>
              </a:rPr>
              <a:t>ı</a:t>
            </a:r>
            <a:r>
              <a:rPr lang="tr-TR" sz="2000" spc="-324" dirty="0" smtClean="0">
                <a:latin typeface="Times New Roman" panose="02020603050405020304" pitchFamily="18" charset="0"/>
                <a:cs typeface="Times New Roman" panose="02020603050405020304" pitchFamily="18" charset="0"/>
              </a:rPr>
              <a:t>z</a:t>
            </a:r>
            <a:r>
              <a:rPr lang="tr-TR" sz="2000" spc="-210" dirty="0" smtClean="0">
                <a:latin typeface="Times New Roman" panose="02020603050405020304" pitchFamily="18" charset="0"/>
                <a:cs typeface="Times New Roman" panose="02020603050405020304" pitchFamily="18" charset="0"/>
              </a:rPr>
              <a:t>c</a:t>
            </a:r>
            <a:r>
              <a:rPr lang="tr-TR" sz="2000" spc="-189" dirty="0" smtClean="0">
                <a:latin typeface="Times New Roman" panose="02020603050405020304" pitchFamily="18" charset="0"/>
                <a:cs typeface="Times New Roman" panose="02020603050405020304" pitchFamily="18" charset="0"/>
              </a:rPr>
              <a:t>a</a:t>
            </a:r>
            <a:r>
              <a:rPr lang="tr-TR" sz="2000" dirty="0" smtClean="0">
                <a:latin typeface="Times New Roman" panose="02020603050405020304" pitchFamily="18" charset="0"/>
                <a:cs typeface="Times New Roman" panose="02020603050405020304" pitchFamily="18" charset="0"/>
              </a:rPr>
              <a:t> </a:t>
            </a:r>
            <a:r>
              <a:rPr lang="tr-TR" sz="2000" spc="-75" dirty="0" smtClean="0">
                <a:latin typeface="Times New Roman" panose="02020603050405020304" pitchFamily="18" charset="0"/>
                <a:cs typeface="Times New Roman" panose="02020603050405020304" pitchFamily="18" charset="0"/>
              </a:rPr>
              <a:t>b</a:t>
            </a:r>
            <a:r>
              <a:rPr lang="tr-TR" sz="2000" spc="26" dirty="0" smtClean="0">
                <a:latin typeface="Times New Roman" panose="02020603050405020304" pitchFamily="18" charset="0"/>
                <a:cs typeface="Times New Roman" panose="02020603050405020304" pitchFamily="18" charset="0"/>
              </a:rPr>
              <a:t>ir</a:t>
            </a:r>
            <a:r>
              <a:rPr lang="tr-TR" sz="2000" dirty="0" smtClean="0">
                <a:latin typeface="Times New Roman" panose="02020603050405020304" pitchFamily="18" charset="0"/>
                <a:cs typeface="Times New Roman" panose="02020603050405020304" pitchFamily="18" charset="0"/>
              </a:rPr>
              <a:t> </a:t>
            </a:r>
            <a:r>
              <a:rPr lang="tr-TR" sz="2000" spc="-88" dirty="0" smtClean="0">
                <a:latin typeface="Times New Roman" panose="02020603050405020304" pitchFamily="18" charset="0"/>
                <a:cs typeface="Times New Roman" panose="02020603050405020304" pitchFamily="18" charset="0"/>
              </a:rPr>
              <a:t>b</a:t>
            </a:r>
            <a:r>
              <a:rPr lang="tr-TR" sz="2000" spc="-18" dirty="0" smtClean="0">
                <a:latin typeface="Times New Roman" panose="02020603050405020304" pitchFamily="18" charset="0"/>
                <a:cs typeface="Times New Roman" panose="02020603050405020304" pitchFamily="18" charset="0"/>
              </a:rPr>
              <a:t>irim</a:t>
            </a:r>
            <a:r>
              <a:rPr lang="tr-TR" sz="2000" spc="-39" dirty="0" smtClean="0">
                <a:latin typeface="Times New Roman" panose="02020603050405020304" pitchFamily="18" charset="0"/>
                <a:cs typeface="Times New Roman" panose="02020603050405020304" pitchFamily="18" charset="0"/>
              </a:rPr>
              <a:t>d</a:t>
            </a:r>
            <a:r>
              <a:rPr lang="tr-TR" sz="2000" spc="-136" dirty="0" smtClean="0">
                <a:latin typeface="Times New Roman" panose="02020603050405020304" pitchFamily="18" charset="0"/>
                <a:cs typeface="Times New Roman" panose="02020603050405020304" pitchFamily="18" charset="0"/>
              </a:rPr>
              <a:t>e</a:t>
            </a:r>
            <a:r>
              <a:rPr lang="tr-TR" sz="2000" spc="-118" dirty="0" smtClean="0">
                <a:latin typeface="Times New Roman" panose="02020603050405020304" pitchFamily="18" charset="0"/>
                <a:cs typeface="Times New Roman" panose="02020603050405020304" pitchFamily="18" charset="0"/>
              </a:rPr>
              <a:t>k</a:t>
            </a:r>
            <a:r>
              <a:rPr lang="tr-TR" sz="2000" spc="18" dirty="0" smtClean="0">
                <a:latin typeface="Times New Roman" panose="02020603050405020304" pitchFamily="18" charset="0"/>
                <a:cs typeface="Times New Roman" panose="02020603050405020304" pitchFamily="18" charset="0"/>
              </a:rPr>
              <a:t>i</a:t>
            </a:r>
            <a:r>
              <a:rPr lang="tr-TR" sz="2000" dirty="0" smtClean="0">
                <a:latin typeface="Times New Roman" panose="02020603050405020304" pitchFamily="18" charset="0"/>
                <a:cs typeface="Times New Roman" panose="02020603050405020304" pitchFamily="18" charset="0"/>
              </a:rPr>
              <a:t> </a:t>
            </a:r>
            <a:r>
              <a:rPr lang="tr-TR" sz="2000" spc="-75" dirty="0" smtClean="0">
                <a:latin typeface="Times New Roman" panose="02020603050405020304" pitchFamily="18" charset="0"/>
                <a:cs typeface="Times New Roman" panose="02020603050405020304" pitchFamily="18" charset="0"/>
              </a:rPr>
              <a:t>p</a:t>
            </a:r>
            <a:r>
              <a:rPr lang="tr-TR" sz="2000" spc="-162" dirty="0" smtClean="0">
                <a:latin typeface="Times New Roman" panose="02020603050405020304" pitchFamily="18" charset="0"/>
                <a:cs typeface="Times New Roman" panose="02020603050405020304" pitchFamily="18" charset="0"/>
              </a:rPr>
              <a:t>e</a:t>
            </a:r>
            <a:r>
              <a:rPr lang="tr-TR" sz="2000" dirty="0" smtClean="0">
                <a:latin typeface="Times New Roman" panose="02020603050405020304" pitchFamily="18" charset="0"/>
                <a:cs typeface="Times New Roman" panose="02020603050405020304" pitchFamily="18" charset="0"/>
              </a:rPr>
              <a:t>r</a:t>
            </a:r>
            <a:r>
              <a:rPr lang="tr-TR" sz="2000" spc="-100" dirty="0" smtClean="0">
                <a:latin typeface="Times New Roman" panose="02020603050405020304" pitchFamily="18" charset="0"/>
                <a:cs typeface="Times New Roman" panose="02020603050405020304" pitchFamily="18" charset="0"/>
              </a:rPr>
              <a:t>sonel</a:t>
            </a:r>
            <a:r>
              <a:rPr lang="tr-TR" sz="2000" spc="-57" dirty="0" smtClean="0">
                <a:latin typeface="Times New Roman" panose="02020603050405020304" pitchFamily="18" charset="0"/>
                <a:cs typeface="Times New Roman" panose="02020603050405020304" pitchFamily="18" charset="0"/>
              </a:rPr>
              <a:t>i</a:t>
            </a:r>
            <a:r>
              <a:rPr lang="tr-TR" sz="2000" spc="-75" dirty="0" smtClean="0">
                <a:latin typeface="Times New Roman" panose="02020603050405020304" pitchFamily="18" charset="0"/>
                <a:cs typeface="Times New Roman" panose="02020603050405020304" pitchFamily="18" charset="0"/>
              </a:rPr>
              <a:t>n</a:t>
            </a:r>
            <a:r>
              <a:rPr lang="tr-TR" sz="2000" dirty="0" smtClean="0">
                <a:latin typeface="Times New Roman" panose="02020603050405020304" pitchFamily="18" charset="0"/>
                <a:cs typeface="Times New Roman" panose="02020603050405020304" pitchFamily="18" charset="0"/>
              </a:rPr>
              <a:t> </a:t>
            </a:r>
            <a:r>
              <a:rPr lang="tr-TR" sz="2000" spc="-127" dirty="0" smtClean="0">
                <a:latin typeface="Times New Roman" panose="02020603050405020304" pitchFamily="18" charset="0"/>
                <a:cs typeface="Times New Roman" panose="02020603050405020304" pitchFamily="18" charset="0"/>
              </a:rPr>
              <a:t>y</a:t>
            </a:r>
            <a:r>
              <a:rPr lang="tr-TR" sz="2000" spc="-75" dirty="0" smtClean="0">
                <a:latin typeface="Times New Roman" panose="02020603050405020304" pitchFamily="18" charset="0"/>
                <a:cs typeface="Times New Roman" panose="02020603050405020304" pitchFamily="18" charset="0"/>
              </a:rPr>
              <a:t>ü</a:t>
            </a:r>
            <a:r>
              <a:rPr lang="tr-TR" sz="2000" spc="18" dirty="0" smtClean="0">
                <a:latin typeface="Times New Roman" panose="02020603050405020304" pitchFamily="18" charset="0"/>
                <a:cs typeface="Times New Roman" panose="02020603050405020304" pitchFamily="18" charset="0"/>
              </a:rPr>
              <a:t>r</a:t>
            </a:r>
            <a:r>
              <a:rPr lang="tr-TR" sz="2000" spc="-75" dirty="0" smtClean="0">
                <a:latin typeface="Times New Roman" panose="02020603050405020304" pitchFamily="18" charset="0"/>
                <a:cs typeface="Times New Roman" panose="02020603050405020304" pitchFamily="18" charset="0"/>
              </a:rPr>
              <a:t>ü</a:t>
            </a:r>
            <a:r>
              <a:rPr lang="tr-TR" sz="2000" spc="105" dirty="0" smtClean="0">
                <a:latin typeface="Times New Roman" panose="02020603050405020304" pitchFamily="18" charset="0"/>
                <a:cs typeface="Times New Roman" panose="02020603050405020304" pitchFamily="18" charset="0"/>
              </a:rPr>
              <a:t>t</a:t>
            </a:r>
            <a:r>
              <a:rPr lang="tr-TR" sz="2000" spc="-118" dirty="0" smtClean="0">
                <a:latin typeface="Times New Roman" panose="02020603050405020304" pitchFamily="18" charset="0"/>
                <a:cs typeface="Times New Roman" panose="02020603050405020304" pitchFamily="18" charset="0"/>
              </a:rPr>
              <a:t>eceği </a:t>
            </a:r>
            <a:r>
              <a:rPr lang="tr-TR" sz="2000" spc="-75" dirty="0" smtClean="0">
                <a:latin typeface="Times New Roman" panose="02020603050405020304" pitchFamily="18" charset="0"/>
                <a:cs typeface="Times New Roman" panose="02020603050405020304" pitchFamily="18" charset="0"/>
              </a:rPr>
              <a:t>b</a:t>
            </a:r>
            <a:r>
              <a:rPr lang="tr-TR" sz="2000" spc="26" dirty="0" smtClean="0">
                <a:latin typeface="Times New Roman" panose="02020603050405020304" pitchFamily="18" charset="0"/>
                <a:cs typeface="Times New Roman" panose="02020603050405020304" pitchFamily="18" charset="0"/>
              </a:rPr>
              <a:t>ir </a:t>
            </a:r>
            <a:r>
              <a:rPr lang="tr-TR" sz="2000" spc="-228" dirty="0" smtClean="0">
                <a:latin typeface="Times New Roman" panose="02020603050405020304" pitchFamily="18" charset="0"/>
                <a:cs typeface="Times New Roman" panose="02020603050405020304" pitchFamily="18" charset="0"/>
              </a:rPr>
              <a:t>g</a:t>
            </a:r>
            <a:r>
              <a:rPr lang="tr-TR" sz="2000" spc="-26" dirty="0" smtClean="0">
                <a:latin typeface="Times New Roman" panose="02020603050405020304" pitchFamily="18" charset="0"/>
                <a:cs typeface="Times New Roman" panose="02020603050405020304" pitchFamily="18" charset="0"/>
              </a:rPr>
              <a:t>ö</a:t>
            </a:r>
            <a:r>
              <a:rPr lang="tr-TR" sz="2000" spc="-66" dirty="0" smtClean="0">
                <a:latin typeface="Times New Roman" panose="02020603050405020304" pitchFamily="18" charset="0"/>
                <a:cs typeface="Times New Roman" panose="02020603050405020304" pitchFamily="18" charset="0"/>
              </a:rPr>
              <a:t>r</a:t>
            </a:r>
            <a:r>
              <a:rPr lang="tr-TR" sz="2000" spc="-179" dirty="0" smtClean="0">
                <a:latin typeface="Times New Roman" panose="02020603050405020304" pitchFamily="18" charset="0"/>
                <a:cs typeface="Times New Roman" panose="02020603050405020304" pitchFamily="18" charset="0"/>
              </a:rPr>
              <a:t>e</a:t>
            </a:r>
            <a:r>
              <a:rPr lang="tr-TR" sz="2000" spc="-118" dirty="0" smtClean="0">
                <a:latin typeface="Times New Roman" panose="02020603050405020304" pitchFamily="18" charset="0"/>
                <a:cs typeface="Times New Roman" panose="02020603050405020304" pitchFamily="18" charset="0"/>
              </a:rPr>
              <a:t>v </a:t>
            </a:r>
            <a:r>
              <a:rPr lang="tr-TR" sz="2000" spc="-83" dirty="0">
                <a:latin typeface="Times New Roman" panose="02020603050405020304" pitchFamily="18" charset="0"/>
                <a:cs typeface="Times New Roman" panose="02020603050405020304" pitchFamily="18" charset="0"/>
              </a:rPr>
              <a:t>değildir</a:t>
            </a:r>
            <a:r>
              <a:rPr lang="tr-TR" sz="2000" spc="-83" dirty="0" smtClean="0">
                <a:latin typeface="Times New Roman" panose="02020603050405020304" pitchFamily="18" charset="0"/>
                <a:cs typeface="Times New Roman" panose="02020603050405020304" pitchFamily="18" charset="0"/>
              </a:rPr>
              <a:t>.</a:t>
            </a:r>
          </a:p>
          <a:p>
            <a:pPr marL="11138" marR="4455">
              <a:lnSpc>
                <a:spcPct val="150000"/>
              </a:lnSpc>
              <a:tabLst>
                <a:tab pos="414330" algn="l"/>
                <a:tab pos="1510299" algn="l"/>
                <a:tab pos="2687018" algn="l"/>
                <a:tab pos="3226092" algn="l"/>
                <a:tab pos="4613875" algn="l"/>
                <a:tab pos="6142552" algn="l"/>
              </a:tabLst>
            </a:pPr>
            <a:r>
              <a:rPr lang="tr-TR" sz="2000" spc="-399" dirty="0" smtClean="0">
                <a:latin typeface="Times New Roman" panose="02020603050405020304" pitchFamily="18" charset="0"/>
                <a:cs typeface="Times New Roman" panose="02020603050405020304" pitchFamily="18" charset="0"/>
              </a:rPr>
              <a:t>K</a:t>
            </a:r>
            <a:r>
              <a:rPr lang="tr-TR" sz="2000" spc="-75" dirty="0" smtClean="0">
                <a:latin typeface="Times New Roman" panose="02020603050405020304" pitchFamily="18" charset="0"/>
                <a:cs typeface="Times New Roman" panose="02020603050405020304" pitchFamily="18" charset="0"/>
              </a:rPr>
              <a:t>u</a:t>
            </a:r>
            <a:r>
              <a:rPr lang="tr-TR" sz="2000" spc="-79" dirty="0" smtClean="0">
                <a:latin typeface="Times New Roman" panose="02020603050405020304" pitchFamily="18" charset="0"/>
                <a:cs typeface="Times New Roman" panose="02020603050405020304" pitchFamily="18" charset="0"/>
              </a:rPr>
              <a:t>rumda</a:t>
            </a:r>
            <a:r>
              <a:rPr lang="tr-TR" sz="2000" dirty="0" smtClean="0">
                <a:latin typeface="Times New Roman" panose="02020603050405020304" pitchFamily="18" charset="0"/>
                <a:cs typeface="Times New Roman" panose="02020603050405020304" pitchFamily="18" charset="0"/>
              </a:rPr>
              <a:t> </a:t>
            </a:r>
            <a:r>
              <a:rPr lang="tr-TR" sz="2000" spc="-215" dirty="0" smtClean="0">
                <a:latin typeface="Times New Roman" panose="02020603050405020304" pitchFamily="18" charset="0"/>
                <a:cs typeface="Times New Roman" panose="02020603050405020304" pitchFamily="18" charset="0"/>
              </a:rPr>
              <a:t>ça</a:t>
            </a:r>
            <a:r>
              <a:rPr lang="tr-TR" sz="2000" spc="-127" dirty="0" smtClean="0">
                <a:latin typeface="Times New Roman" panose="02020603050405020304" pitchFamily="18" charset="0"/>
                <a:cs typeface="Times New Roman" panose="02020603050405020304" pitchFamily="18" charset="0"/>
              </a:rPr>
              <a:t>lışan</a:t>
            </a: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 </a:t>
            </a:r>
            <a:r>
              <a:rPr lang="tr-TR" sz="2000" spc="-75" dirty="0" smtClean="0">
                <a:latin typeface="Times New Roman" panose="02020603050405020304" pitchFamily="18" charset="0"/>
                <a:cs typeface="Times New Roman" panose="02020603050405020304" pitchFamily="18" charset="0"/>
              </a:rPr>
              <a:t>h</a:t>
            </a:r>
            <a:r>
              <a:rPr lang="tr-TR" sz="2000" spc="-153" dirty="0" smtClean="0">
                <a:latin typeface="Times New Roman" panose="02020603050405020304" pitchFamily="18" charset="0"/>
                <a:cs typeface="Times New Roman" panose="02020603050405020304" pitchFamily="18" charset="0"/>
              </a:rPr>
              <a:t>e</a:t>
            </a:r>
            <a:r>
              <a:rPr lang="tr-TR" sz="2000" spc="-31" dirty="0" smtClean="0">
                <a:latin typeface="Times New Roman" panose="02020603050405020304" pitchFamily="18" charset="0"/>
                <a:cs typeface="Times New Roman" panose="02020603050405020304" pitchFamily="18" charset="0"/>
              </a:rPr>
              <a:t>r</a:t>
            </a:r>
            <a:r>
              <a:rPr lang="tr-TR" sz="2000" spc="-127" dirty="0" smtClean="0">
                <a:latin typeface="Times New Roman" panose="02020603050405020304" pitchFamily="18" charset="0"/>
                <a:cs typeface="Times New Roman" panose="02020603050405020304" pitchFamily="18" charset="0"/>
              </a:rPr>
              <a:t>k</a:t>
            </a:r>
            <a:r>
              <a:rPr lang="tr-TR" sz="2000" spc="-219" dirty="0" smtClean="0">
                <a:latin typeface="Times New Roman" panose="02020603050405020304" pitchFamily="18" charset="0"/>
                <a:cs typeface="Times New Roman" panose="02020603050405020304" pitchFamily="18" charset="0"/>
              </a:rPr>
              <a:t>e</a:t>
            </a:r>
            <a:r>
              <a:rPr lang="tr-TR" sz="2000" spc="-184" dirty="0" smtClean="0">
                <a:latin typeface="Times New Roman" panose="02020603050405020304" pitchFamily="18" charset="0"/>
                <a:cs typeface="Times New Roman" panose="02020603050405020304" pitchFamily="18" charset="0"/>
              </a:rPr>
              <a:t>s</a:t>
            </a:r>
            <a:r>
              <a:rPr lang="tr-TR" sz="2000" spc="-31" dirty="0" smtClean="0">
                <a:latin typeface="Times New Roman" panose="02020603050405020304" pitchFamily="18" charset="0"/>
                <a:cs typeface="Times New Roman" panose="02020603050405020304" pitchFamily="18" charset="0"/>
              </a:rPr>
              <a:t>in</a:t>
            </a:r>
            <a:r>
              <a:rPr lang="tr-TR" sz="2000" dirty="0" smtClean="0">
                <a:latin typeface="Times New Roman" panose="02020603050405020304" pitchFamily="18" charset="0"/>
                <a:cs typeface="Times New Roman" panose="02020603050405020304" pitchFamily="18" charset="0"/>
              </a:rPr>
              <a:t> </a:t>
            </a:r>
            <a:r>
              <a:rPr lang="tr-TR" sz="2000" spc="-127" dirty="0" smtClean="0">
                <a:latin typeface="Times New Roman" panose="02020603050405020304" pitchFamily="18" charset="0"/>
                <a:cs typeface="Times New Roman" panose="02020603050405020304" pitchFamily="18" charset="0"/>
              </a:rPr>
              <a:t>y</a:t>
            </a:r>
            <a:r>
              <a:rPr lang="tr-TR" sz="2000" spc="-75" dirty="0" smtClean="0">
                <a:latin typeface="Times New Roman" panose="02020603050405020304" pitchFamily="18" charset="0"/>
                <a:cs typeface="Times New Roman" panose="02020603050405020304" pitchFamily="18" charset="0"/>
              </a:rPr>
              <a:t>ü</a:t>
            </a:r>
            <a:r>
              <a:rPr lang="tr-TR" sz="2000" spc="18" dirty="0" smtClean="0">
                <a:latin typeface="Times New Roman" panose="02020603050405020304" pitchFamily="18" charset="0"/>
                <a:cs typeface="Times New Roman" panose="02020603050405020304" pitchFamily="18" charset="0"/>
              </a:rPr>
              <a:t>r</a:t>
            </a:r>
            <a:r>
              <a:rPr lang="tr-TR" sz="2000" spc="-75" dirty="0" smtClean="0">
                <a:latin typeface="Times New Roman" panose="02020603050405020304" pitchFamily="18" charset="0"/>
                <a:cs typeface="Times New Roman" panose="02020603050405020304" pitchFamily="18" charset="0"/>
              </a:rPr>
              <a:t>ü</a:t>
            </a:r>
            <a:r>
              <a:rPr lang="tr-TR" sz="2000" spc="105" dirty="0" smtClean="0">
                <a:latin typeface="Times New Roman" panose="02020603050405020304" pitchFamily="18" charset="0"/>
                <a:cs typeface="Times New Roman" panose="02020603050405020304" pitchFamily="18" charset="0"/>
              </a:rPr>
              <a:t>t</a:t>
            </a:r>
            <a:r>
              <a:rPr lang="tr-TR" sz="2000" spc="123" dirty="0" smtClean="0">
                <a:latin typeface="Times New Roman" panose="02020603050405020304" pitchFamily="18" charset="0"/>
                <a:cs typeface="Times New Roman" panose="02020603050405020304" pitchFamily="18" charset="0"/>
              </a:rPr>
              <a:t>t</a:t>
            </a:r>
            <a:r>
              <a:rPr lang="tr-TR" sz="2000" spc="-75" dirty="0" smtClean="0">
                <a:latin typeface="Times New Roman" panose="02020603050405020304" pitchFamily="18" charset="0"/>
                <a:cs typeface="Times New Roman" panose="02020603050405020304" pitchFamily="18" charset="0"/>
              </a:rPr>
              <a:t>ü</a:t>
            </a:r>
            <a:r>
              <a:rPr lang="tr-TR" sz="2000" spc="-145" dirty="0" smtClean="0">
                <a:latin typeface="Times New Roman" panose="02020603050405020304" pitchFamily="18" charset="0"/>
                <a:cs typeface="Times New Roman" panose="02020603050405020304" pitchFamily="18" charset="0"/>
              </a:rPr>
              <a:t>ğü</a:t>
            </a:r>
            <a:r>
              <a:rPr lang="tr-TR" sz="2000" dirty="0" smtClean="0">
                <a:latin typeface="Times New Roman" panose="02020603050405020304" pitchFamily="18" charset="0"/>
                <a:cs typeface="Times New Roman" panose="02020603050405020304" pitchFamily="18" charset="0"/>
              </a:rPr>
              <a:t> </a:t>
            </a:r>
            <a:r>
              <a:rPr lang="tr-TR" sz="2000" spc="18" dirty="0" smtClean="0">
                <a:latin typeface="Times New Roman" panose="02020603050405020304" pitchFamily="18" charset="0"/>
                <a:cs typeface="Times New Roman" panose="02020603050405020304" pitchFamily="18" charset="0"/>
              </a:rPr>
              <a:t>f</a:t>
            </a:r>
            <a:r>
              <a:rPr lang="tr-TR" sz="2000" spc="-88" dirty="0" smtClean="0">
                <a:latin typeface="Times New Roman" panose="02020603050405020304" pitchFamily="18" charset="0"/>
                <a:cs typeface="Times New Roman" panose="02020603050405020304" pitchFamily="18" charset="0"/>
              </a:rPr>
              <a:t>aali</a:t>
            </a:r>
            <a:r>
              <a:rPr lang="tr-TR" sz="2000" spc="-162" dirty="0" smtClean="0">
                <a:latin typeface="Times New Roman" panose="02020603050405020304" pitchFamily="18" charset="0"/>
                <a:cs typeface="Times New Roman" panose="02020603050405020304" pitchFamily="18" charset="0"/>
              </a:rPr>
              <a:t>y</a:t>
            </a:r>
            <a:r>
              <a:rPr lang="tr-TR" sz="2000" spc="-153" dirty="0" smtClean="0">
                <a:latin typeface="Times New Roman" panose="02020603050405020304" pitchFamily="18" charset="0"/>
                <a:cs typeface="Times New Roman" panose="02020603050405020304" pitchFamily="18" charset="0"/>
              </a:rPr>
              <a:t>e</a:t>
            </a:r>
            <a:r>
              <a:rPr lang="tr-TR" sz="2000" spc="88" dirty="0" smtClean="0">
                <a:latin typeface="Times New Roman" panose="02020603050405020304" pitchFamily="18" charset="0"/>
                <a:cs typeface="Times New Roman" panose="02020603050405020304" pitchFamily="18" charset="0"/>
              </a:rPr>
              <a:t>t</a:t>
            </a:r>
            <a:r>
              <a:rPr lang="tr-TR" sz="2000" spc="48" dirty="0" smtClean="0">
                <a:latin typeface="Times New Roman" panose="02020603050405020304" pitchFamily="18" charset="0"/>
                <a:cs typeface="Times New Roman" panose="02020603050405020304" pitchFamily="18" charset="0"/>
              </a:rPr>
              <a:t>l</a:t>
            </a:r>
            <a:r>
              <a:rPr lang="tr-TR" sz="2000" spc="-70" dirty="0" smtClean="0">
                <a:latin typeface="Times New Roman" panose="02020603050405020304" pitchFamily="18" charset="0"/>
                <a:cs typeface="Times New Roman" panose="02020603050405020304" pitchFamily="18" charset="0"/>
              </a:rPr>
              <a:t>e</a:t>
            </a:r>
            <a:r>
              <a:rPr lang="tr-TR" sz="2000" spc="-39" dirty="0" smtClean="0">
                <a:latin typeface="Times New Roman" panose="02020603050405020304" pitchFamily="18" charset="0"/>
                <a:cs typeface="Times New Roman" panose="02020603050405020304" pitchFamily="18" charset="0"/>
              </a:rPr>
              <a:t>r</a:t>
            </a:r>
            <a:r>
              <a:rPr lang="tr-TR" sz="2000" spc="-4" dirty="0" smtClean="0">
                <a:latin typeface="Times New Roman" panose="02020603050405020304" pitchFamily="18" charset="0"/>
                <a:cs typeface="Times New Roman" panose="02020603050405020304" pitchFamily="18" charset="0"/>
              </a:rPr>
              <a:t>i</a:t>
            </a:r>
            <a:r>
              <a:rPr lang="tr-TR" sz="2000" spc="-79" dirty="0" smtClean="0">
                <a:latin typeface="Times New Roman" panose="02020603050405020304" pitchFamily="18" charset="0"/>
                <a:cs typeface="Times New Roman" panose="02020603050405020304" pitchFamily="18" charset="0"/>
              </a:rPr>
              <a:t>n</a:t>
            </a:r>
            <a:r>
              <a:rPr lang="tr-TR" sz="2000" dirty="0" smtClean="0">
                <a:latin typeface="Times New Roman" panose="02020603050405020304" pitchFamily="18" charset="0"/>
                <a:cs typeface="Times New Roman" panose="02020603050405020304" pitchFamily="18" charset="0"/>
              </a:rPr>
              <a:t> </a:t>
            </a:r>
            <a:r>
              <a:rPr lang="tr-TR" sz="2000" spc="-61" dirty="0" smtClean="0">
                <a:latin typeface="Times New Roman" panose="02020603050405020304" pitchFamily="18" charset="0"/>
                <a:cs typeface="Times New Roman" panose="02020603050405020304" pitchFamily="18" charset="0"/>
              </a:rPr>
              <a:t>iç</a:t>
            </a:r>
            <a:r>
              <a:rPr lang="tr-TR" sz="2000" spc="-48" dirty="0" smtClean="0">
                <a:latin typeface="Times New Roman" panose="02020603050405020304" pitchFamily="18" charset="0"/>
                <a:cs typeface="Times New Roman" panose="02020603050405020304" pitchFamily="18" charset="0"/>
              </a:rPr>
              <a:t>i</a:t>
            </a:r>
            <a:r>
              <a:rPr lang="tr-TR" sz="2000" spc="-75" dirty="0" smtClean="0">
                <a:latin typeface="Times New Roman" panose="02020603050405020304" pitchFamily="18" charset="0"/>
                <a:cs typeface="Times New Roman" panose="02020603050405020304" pitchFamily="18" charset="0"/>
              </a:rPr>
              <a:t>n</a:t>
            </a:r>
            <a:r>
              <a:rPr lang="tr-TR" sz="2000" spc="-92" dirty="0" smtClean="0">
                <a:latin typeface="Times New Roman" panose="02020603050405020304" pitchFamily="18" charset="0"/>
                <a:cs typeface="Times New Roman" panose="02020603050405020304" pitchFamily="18" charset="0"/>
              </a:rPr>
              <a:t>d</a:t>
            </a:r>
            <a:r>
              <a:rPr lang="tr-TR" sz="2000" spc="-145" dirty="0" smtClean="0">
                <a:latin typeface="Times New Roman" panose="02020603050405020304" pitchFamily="18" charset="0"/>
                <a:cs typeface="Times New Roman" panose="02020603050405020304" pitchFamily="18" charset="0"/>
              </a:rPr>
              <a:t>e</a:t>
            </a:r>
            <a:r>
              <a:rPr lang="tr-TR" sz="2000" dirty="0" smtClean="0">
                <a:latin typeface="Times New Roman" panose="02020603050405020304" pitchFamily="18" charset="0"/>
                <a:cs typeface="Times New Roman" panose="02020603050405020304" pitchFamily="18" charset="0"/>
              </a:rPr>
              <a:t> </a:t>
            </a:r>
            <a:r>
              <a:rPr lang="tr-TR" sz="2000" spc="-162" dirty="0" smtClean="0">
                <a:latin typeface="Times New Roman" panose="02020603050405020304" pitchFamily="18" charset="0"/>
                <a:cs typeface="Times New Roman" panose="02020603050405020304" pitchFamily="18" charset="0"/>
              </a:rPr>
              <a:t>y</a:t>
            </a:r>
            <a:r>
              <a:rPr lang="tr-TR" sz="2000" spc="-158" dirty="0" smtClean="0">
                <a:latin typeface="Times New Roman" panose="02020603050405020304" pitchFamily="18" charset="0"/>
                <a:cs typeface="Times New Roman" panose="02020603050405020304" pitchFamily="18" charset="0"/>
              </a:rPr>
              <a:t>e</a:t>
            </a:r>
            <a:r>
              <a:rPr lang="tr-TR" sz="2000" spc="35" dirty="0" smtClean="0">
                <a:latin typeface="Times New Roman" panose="02020603050405020304" pitchFamily="18" charset="0"/>
                <a:cs typeface="Times New Roman" panose="02020603050405020304" pitchFamily="18" charset="0"/>
              </a:rPr>
              <a:t>r</a:t>
            </a:r>
            <a:r>
              <a:rPr lang="tr-TR" sz="2000" dirty="0" smtClean="0">
                <a:latin typeface="Times New Roman" panose="02020603050405020304" pitchFamily="18" charset="0"/>
                <a:cs typeface="Times New Roman" panose="02020603050405020304" pitchFamily="18" charset="0"/>
              </a:rPr>
              <a:t> </a:t>
            </a:r>
            <a:r>
              <a:rPr lang="tr-TR" sz="2000" spc="-123" dirty="0" smtClean="0">
                <a:latin typeface="Times New Roman" panose="02020603050405020304" pitchFamily="18" charset="0"/>
                <a:cs typeface="Times New Roman" panose="02020603050405020304" pitchFamily="18" charset="0"/>
              </a:rPr>
              <a:t>a</a:t>
            </a:r>
            <a:r>
              <a:rPr lang="tr-TR" sz="2000" spc="-79" dirty="0" smtClean="0">
                <a:latin typeface="Times New Roman" panose="02020603050405020304" pitchFamily="18" charset="0"/>
                <a:cs typeface="Times New Roman" panose="02020603050405020304" pitchFamily="18" charset="0"/>
              </a:rPr>
              <a:t>l</a:t>
            </a:r>
            <a:r>
              <a:rPr lang="tr-TR" sz="2000" spc="-75" dirty="0" smtClean="0">
                <a:latin typeface="Times New Roman" panose="02020603050405020304" pitchFamily="18" charset="0"/>
                <a:cs typeface="Times New Roman" panose="02020603050405020304" pitchFamily="18" charset="0"/>
              </a:rPr>
              <a:t>d</a:t>
            </a:r>
            <a:r>
              <a:rPr lang="tr-TR" sz="2000" spc="-145" dirty="0" smtClean="0">
                <a:latin typeface="Times New Roman" panose="02020603050405020304" pitchFamily="18" charset="0"/>
                <a:cs typeface="Times New Roman" panose="02020603050405020304" pitchFamily="18" charset="0"/>
              </a:rPr>
              <a:t>ı</a:t>
            </a:r>
            <a:r>
              <a:rPr lang="tr-TR" sz="2000" spc="-140" dirty="0" smtClean="0">
                <a:latin typeface="Times New Roman" panose="02020603050405020304" pitchFamily="18" charset="0"/>
                <a:cs typeface="Times New Roman" panose="02020603050405020304" pitchFamily="18" charset="0"/>
              </a:rPr>
              <a:t>ğı </a:t>
            </a:r>
            <a:r>
              <a:rPr lang="tr-TR" sz="2000" spc="-88" dirty="0" smtClean="0">
                <a:latin typeface="Times New Roman" panose="02020603050405020304" pitchFamily="18" charset="0"/>
                <a:cs typeface="Times New Roman" panose="02020603050405020304" pitchFamily="18" charset="0"/>
              </a:rPr>
              <a:t>süreçtir</a:t>
            </a:r>
            <a:r>
              <a:rPr lang="tr-TR" sz="2000" spc="-88" dirty="0">
                <a:latin typeface="Times New Roman" panose="02020603050405020304" pitchFamily="18" charset="0"/>
                <a:cs typeface="Times New Roman" panose="02020603050405020304" pitchFamily="18" charset="0"/>
              </a:rPr>
              <a:t>. </a:t>
            </a:r>
            <a:r>
              <a:rPr lang="tr-TR" sz="2000" spc="-193" dirty="0">
                <a:latin typeface="Times New Roman" panose="02020603050405020304" pitchFamily="18" charset="0"/>
                <a:cs typeface="Times New Roman" panose="02020603050405020304" pitchFamily="18" charset="0"/>
              </a:rPr>
              <a:t>Bu </a:t>
            </a:r>
            <a:r>
              <a:rPr lang="tr-TR" sz="2000" spc="-92" dirty="0" smtClean="0">
                <a:latin typeface="Times New Roman" panose="02020603050405020304" pitchFamily="18" charset="0"/>
                <a:cs typeface="Times New Roman" panose="02020603050405020304" pitchFamily="18" charset="0"/>
              </a:rPr>
              <a:t>nedenle </a:t>
            </a:r>
            <a:r>
              <a:rPr lang="tr-TR" sz="2000" spc="-100" dirty="0" smtClean="0">
                <a:latin typeface="Times New Roman" panose="02020603050405020304" pitchFamily="18" charset="0"/>
                <a:cs typeface="Times New Roman" panose="02020603050405020304" pitchFamily="18" charset="0"/>
              </a:rPr>
              <a:t>ilave </a:t>
            </a:r>
            <a:r>
              <a:rPr lang="tr-TR" sz="2000" spc="-9" dirty="0">
                <a:latin typeface="Times New Roman" panose="02020603050405020304" pitchFamily="18" charset="0"/>
                <a:cs typeface="Times New Roman" panose="02020603050405020304" pitchFamily="18" charset="0"/>
              </a:rPr>
              <a:t>bir </a:t>
            </a:r>
            <a:r>
              <a:rPr lang="tr-TR" sz="2000" spc="-127" dirty="0">
                <a:latin typeface="Times New Roman" panose="02020603050405020304" pitchFamily="18" charset="0"/>
                <a:cs typeface="Times New Roman" panose="02020603050405020304" pitchFamily="18" charset="0"/>
              </a:rPr>
              <a:t>iş </a:t>
            </a:r>
            <a:r>
              <a:rPr lang="tr-TR" sz="2000" spc="-175" dirty="0">
                <a:latin typeface="Times New Roman" panose="02020603050405020304" pitchFamily="18" charset="0"/>
                <a:cs typeface="Times New Roman" panose="02020603050405020304" pitchFamily="18" charset="0"/>
              </a:rPr>
              <a:t>ya </a:t>
            </a:r>
            <a:r>
              <a:rPr lang="tr-TR" sz="2000" spc="-132" dirty="0">
                <a:latin typeface="Times New Roman" panose="02020603050405020304" pitchFamily="18" charset="0"/>
                <a:cs typeface="Times New Roman" panose="02020603050405020304" pitchFamily="18" charset="0"/>
              </a:rPr>
              <a:t>da </a:t>
            </a:r>
            <a:r>
              <a:rPr lang="tr-TR" sz="2000" spc="-114" dirty="0">
                <a:latin typeface="Times New Roman" panose="02020603050405020304" pitchFamily="18" charset="0"/>
                <a:cs typeface="Times New Roman" panose="02020603050405020304" pitchFamily="18" charset="0"/>
              </a:rPr>
              <a:t>görev </a:t>
            </a:r>
            <a:r>
              <a:rPr lang="tr-TR" sz="2000" spc="-96" dirty="0">
                <a:latin typeface="Times New Roman" panose="02020603050405020304" pitchFamily="18" charset="0"/>
                <a:cs typeface="Times New Roman" panose="02020603050405020304" pitchFamily="18" charset="0"/>
              </a:rPr>
              <a:t>olarak</a:t>
            </a:r>
            <a:r>
              <a:rPr lang="tr-TR" sz="2000" spc="-303" dirty="0">
                <a:latin typeface="Times New Roman" panose="02020603050405020304" pitchFamily="18" charset="0"/>
                <a:cs typeface="Times New Roman" panose="02020603050405020304" pitchFamily="18" charset="0"/>
              </a:rPr>
              <a:t> </a:t>
            </a:r>
            <a:r>
              <a:rPr lang="tr-TR" sz="2000" spc="-83" dirty="0">
                <a:latin typeface="Times New Roman" panose="02020603050405020304" pitchFamily="18" charset="0"/>
                <a:cs typeface="Times New Roman" panose="02020603050405020304" pitchFamily="18" charset="0"/>
              </a:rPr>
              <a:t>düşünülmemelidir</a:t>
            </a:r>
            <a:r>
              <a:rPr lang="tr-TR" sz="2000" spc="-83"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
        <p:nvSpPr>
          <p:cNvPr id="8" name="object 4"/>
          <p:cNvSpPr/>
          <p:nvPr/>
        </p:nvSpPr>
        <p:spPr>
          <a:xfrm>
            <a:off x="531172" y="2990547"/>
            <a:ext cx="211609" cy="218291"/>
          </a:xfrm>
          <a:prstGeom prst="rect">
            <a:avLst/>
          </a:prstGeom>
          <a:blipFill>
            <a:blip r:embed="rId3" cstate="print"/>
            <a:stretch>
              <a:fillRect/>
            </a:stretch>
          </a:blipFill>
        </p:spPr>
        <p:txBody>
          <a:bodyPr wrap="square" lIns="0" tIns="0" rIns="0" bIns="0" rtlCol="0"/>
          <a:lstStyle/>
          <a:p>
            <a:endParaRPr sz="1579"/>
          </a:p>
        </p:txBody>
      </p:sp>
      <p:sp>
        <p:nvSpPr>
          <p:cNvPr id="9" name="object 5"/>
          <p:cNvSpPr/>
          <p:nvPr/>
        </p:nvSpPr>
        <p:spPr>
          <a:xfrm>
            <a:off x="531172" y="3460922"/>
            <a:ext cx="211609" cy="218290"/>
          </a:xfrm>
          <a:prstGeom prst="rect">
            <a:avLst/>
          </a:prstGeom>
          <a:blipFill>
            <a:blip r:embed="rId3" cstate="print"/>
            <a:stretch>
              <a:fillRect/>
            </a:stretch>
          </a:blipFill>
        </p:spPr>
        <p:txBody>
          <a:bodyPr wrap="square" lIns="0" tIns="0" rIns="0" bIns="0" rtlCol="0"/>
          <a:lstStyle/>
          <a:p>
            <a:endParaRPr sz="1579"/>
          </a:p>
        </p:txBody>
      </p:sp>
      <p:sp>
        <p:nvSpPr>
          <p:cNvPr id="10" name="object 8"/>
          <p:cNvSpPr/>
          <p:nvPr/>
        </p:nvSpPr>
        <p:spPr>
          <a:xfrm>
            <a:off x="541827" y="3903556"/>
            <a:ext cx="211609" cy="218290"/>
          </a:xfrm>
          <a:prstGeom prst="rect">
            <a:avLst/>
          </a:prstGeom>
          <a:blipFill>
            <a:blip r:embed="rId3" cstate="print"/>
            <a:stretch>
              <a:fillRect/>
            </a:stretch>
          </a:blipFill>
        </p:spPr>
        <p:txBody>
          <a:bodyPr wrap="square" lIns="0" tIns="0" rIns="0" bIns="0" rtlCol="0"/>
          <a:lstStyle/>
          <a:p>
            <a:endParaRPr sz="1579"/>
          </a:p>
        </p:txBody>
      </p:sp>
      <p:sp>
        <p:nvSpPr>
          <p:cNvPr id="11" name="object 2"/>
          <p:cNvSpPr/>
          <p:nvPr/>
        </p:nvSpPr>
        <p:spPr>
          <a:xfrm>
            <a:off x="7462416" y="1086962"/>
            <a:ext cx="1391539" cy="1829982"/>
          </a:xfrm>
          <a:prstGeom prst="rect">
            <a:avLst/>
          </a:prstGeom>
          <a:blipFill>
            <a:blip r:embed="rId4" cstate="print"/>
            <a:stretch>
              <a:fillRect/>
            </a:stretch>
          </a:blipFill>
        </p:spPr>
        <p:txBody>
          <a:bodyPr wrap="square" lIns="0" tIns="0" rIns="0" bIns="0" rtlCol="0"/>
          <a:lstStyle/>
          <a:p>
            <a:endParaRPr sz="1984"/>
          </a:p>
        </p:txBody>
      </p:sp>
      <p:sp>
        <p:nvSpPr>
          <p:cNvPr id="12" name="Metin kutusu 11"/>
          <p:cNvSpPr txBox="1"/>
          <p:nvPr/>
        </p:nvSpPr>
        <p:spPr>
          <a:xfrm>
            <a:off x="10064754" y="7116782"/>
            <a:ext cx="518091" cy="253916"/>
          </a:xfrm>
          <a:prstGeom prst="rect">
            <a:avLst/>
          </a:prstGeom>
          <a:noFill/>
        </p:spPr>
        <p:txBody>
          <a:bodyPr wrap="none" rtlCol="0">
            <a:spAutoFit/>
          </a:bodyPr>
          <a:lstStyle/>
          <a:p>
            <a:r>
              <a:rPr lang="tr-TR" sz="1050" b="1" dirty="0" smtClean="0">
                <a:solidFill>
                  <a:srgbClr val="C00000"/>
                </a:solidFill>
              </a:rPr>
              <a:t>23/30</a:t>
            </a:r>
            <a:endParaRPr lang="tr-TR" sz="1050" b="1" dirty="0">
              <a:solidFill>
                <a:srgbClr val="C00000"/>
              </a:solidFill>
            </a:endParaRPr>
          </a:p>
        </p:txBody>
      </p:sp>
    </p:spTree>
    <p:extLst>
      <p:ext uri="{BB962C8B-B14F-4D97-AF65-F5344CB8AC3E}">
        <p14:creationId xmlns:p14="http://schemas.microsoft.com/office/powerpoint/2010/main" val="34614284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8229600" cy="4525963"/>
          </a:xfrm>
        </p:spPr>
        <p:txBody>
          <a:bodyPr/>
          <a:lstStyle/>
          <a:p>
            <a:pPr marL="0" indent="0">
              <a:buNone/>
            </a:pPr>
            <a:endParaRPr lang="tr-TR" dirty="0" smtClean="0"/>
          </a:p>
          <a:p>
            <a:pPr marL="0" indent="0">
              <a:buNone/>
            </a:pPr>
            <a:endParaRPr lang="tr-TR" dirty="0"/>
          </a:p>
          <a:p>
            <a:pPr marL="0" indent="0" algn="ctr">
              <a:buNone/>
            </a:pPr>
            <a:r>
              <a:rPr lang="tr-TR" sz="4500" dirty="0" smtClean="0">
                <a:solidFill>
                  <a:srgbClr val="C63508"/>
                </a:solidFill>
                <a:latin typeface="Cambria" panose="02040503050406030204" pitchFamily="18" charset="0"/>
              </a:rPr>
              <a:t>TEŞEKKÜRLER</a:t>
            </a:r>
            <a:endParaRPr lang="tr-TR" sz="4500" dirty="0">
              <a:solidFill>
                <a:srgbClr val="C63508"/>
              </a:solidFill>
              <a:latin typeface="Cambria" panose="02040503050406030204" pitchFamily="18" charset="0"/>
            </a:endParaRPr>
          </a:p>
        </p:txBody>
      </p:sp>
      <p:pic>
        <p:nvPicPr>
          <p:cNvPr id="4" name="Picture 2" descr="C:\Users\Sevgi.Cetinkaya1\Desktop\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2036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79712" y="274638"/>
            <a:ext cx="6707088" cy="1143000"/>
          </a:xfrm>
        </p:spPr>
        <p:txBody>
          <a:bodyPr>
            <a:normAutofit/>
          </a:bodyPr>
          <a:lstStyle/>
          <a:p>
            <a:r>
              <a:rPr lang="tr-TR" sz="3600" dirty="0">
                <a:solidFill>
                  <a:srgbClr val="C00000"/>
                </a:solidFill>
                <a:latin typeface="Times New Roman" panose="02020603050405020304" pitchFamily="18" charset="0"/>
                <a:cs typeface="Times New Roman" panose="02020603050405020304" pitchFamily="18" charset="0"/>
              </a:rPr>
              <a:t>İÇ KONTROL NEDİR?</a:t>
            </a:r>
            <a:endParaRPr lang="tr-TR" sz="3500" b="1" dirty="0">
              <a:solidFill>
                <a:srgbClr val="C63508"/>
              </a:solidFill>
              <a:effectLst>
                <a:outerShdw blurRad="38100" dist="38100" dir="2700000" algn="tl">
                  <a:srgbClr val="000000">
                    <a:alpha val="43137"/>
                  </a:srgbClr>
                </a:outerShdw>
              </a:effectLst>
              <a:latin typeface="Cambria" panose="02040503050406030204" pitchFamily="18" charset="0"/>
              <a:ea typeface="+mn-ea"/>
              <a:cs typeface="Times New Roman" panose="02020603050405020304" pitchFamily="18" charset="0"/>
            </a:endParaRPr>
          </a:p>
        </p:txBody>
      </p:sp>
      <p:pic>
        <p:nvPicPr>
          <p:cNvPr id="5" name="Picture 2" descr="C:\Users\Sevgi.Cetinkaya1\Desktop\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a:xfrm>
            <a:off x="457200" y="1600201"/>
            <a:ext cx="8229600" cy="4709119"/>
          </a:xfrm>
        </p:spPr>
        <p:txBody>
          <a:bodyPr>
            <a:normAutofit/>
          </a:bodyPr>
          <a:lstStyle/>
          <a:p>
            <a:pPr marL="0" indent="0">
              <a:buNone/>
            </a:pPr>
            <a:r>
              <a:rPr lang="tr-TR"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Kurumların hedeflerine ulaşması ve misyonlarını gerçekleştirmesi,</a:t>
            </a:r>
          </a:p>
          <a:p>
            <a:pPr marL="0" indent="0">
              <a:buNone/>
            </a:pPr>
            <a:r>
              <a:rPr lang="tr-TR" sz="2000" dirty="0">
                <a:latin typeface="Times New Roman" panose="02020603050405020304" pitchFamily="18" charset="0"/>
                <a:cs typeface="Times New Roman" panose="02020603050405020304" pitchFamily="18" charset="0"/>
              </a:rPr>
              <a:t>bu yolda ilerlerken önlerine çıkabilecek belirsizliklerin en aza indirilmesi amacıyla uygulanan süreçtir</a:t>
            </a:r>
          </a:p>
          <a:p>
            <a:pPr marL="0" indent="0">
              <a:buNone/>
            </a:pP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Başka bir ifade ile; Kurumun yönetimi ve personeli tarafından hayata geçirilen, belirlenmiş hedeflere ulaşmasında ve misyonunu gerçekleştirmesinde makul bir güvence sağlamak üzere tasarlanmış ve kurumun genelini etkileyen bütünleşmiş bir süreçtir. </a:t>
            </a:r>
          </a:p>
          <a:p>
            <a:pPr marL="468338" marR="1839981" lvl="1">
              <a:lnSpc>
                <a:spcPct val="150000"/>
              </a:lnSpc>
            </a:pPr>
            <a:r>
              <a:rPr lang="tr-TR" sz="2000" dirty="0">
                <a:latin typeface="Times New Roman" panose="02020603050405020304" pitchFamily="18" charset="0"/>
                <a:cs typeface="Times New Roman" panose="02020603050405020304" pitchFamily="18" charset="0"/>
              </a:rPr>
              <a:t>Risk esasına dayanır.</a:t>
            </a:r>
          </a:p>
          <a:p>
            <a:pPr marL="468338" marR="4455" lvl="1">
              <a:lnSpc>
                <a:spcPct val="150000"/>
              </a:lnSpc>
              <a:tabLst>
                <a:tab pos="1387782" algn="l"/>
                <a:tab pos="2249856" algn="l"/>
                <a:tab pos="2869679" algn="l"/>
                <a:tab pos="3733981" algn="l"/>
                <a:tab pos="5135129" algn="l"/>
              </a:tabLst>
            </a:pPr>
            <a:r>
              <a:rPr lang="tr-TR" sz="2000" dirty="0">
                <a:latin typeface="Times New Roman" panose="02020603050405020304" pitchFamily="18" charset="0"/>
                <a:cs typeface="Times New Roman" panose="02020603050405020304" pitchFamily="18" charset="0"/>
              </a:rPr>
              <a:t>İdarenin mali ve mali olmayan	tüm işlemlerini kapsar,</a:t>
            </a:r>
          </a:p>
          <a:p>
            <a:pPr marL="468338" marR="328568" lvl="1">
              <a:lnSpc>
                <a:spcPct val="150000"/>
              </a:lnSpc>
            </a:pPr>
            <a:r>
              <a:rPr lang="tr-TR" sz="2000" dirty="0">
                <a:latin typeface="Times New Roman" panose="02020603050405020304" pitchFamily="18" charset="0"/>
                <a:cs typeface="Times New Roman" panose="02020603050405020304" pitchFamily="18" charset="0"/>
              </a:rPr>
              <a:t>Sadece yazılı </a:t>
            </a:r>
            <a:r>
              <a:rPr lang="tr-TR" sz="2000" dirty="0" err="1">
                <a:latin typeface="Times New Roman" panose="02020603050405020304" pitchFamily="18" charset="0"/>
                <a:cs typeface="Times New Roman" panose="02020603050405020304" pitchFamily="18" charset="0"/>
              </a:rPr>
              <a:t>dökümanlara</a:t>
            </a:r>
            <a:r>
              <a:rPr lang="tr-TR" sz="2000" dirty="0">
                <a:latin typeface="Times New Roman" panose="02020603050405020304" pitchFamily="18" charset="0"/>
                <a:cs typeface="Times New Roman" panose="02020603050405020304" pitchFamily="18" charset="0"/>
              </a:rPr>
              <a:t> (form, belge, el  kitabı vb.) dayanmaz.</a:t>
            </a:r>
          </a:p>
          <a:p>
            <a:pPr marL="0" indent="0" algn="just">
              <a:buNone/>
            </a:pPr>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1016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79712" y="274638"/>
            <a:ext cx="6707088" cy="1143000"/>
          </a:xfrm>
        </p:spPr>
        <p:txBody>
          <a:bodyPr>
            <a:normAutofit/>
          </a:bodyPr>
          <a:lstStyle/>
          <a:p>
            <a:r>
              <a:rPr lang="tr-TR" sz="3600" dirty="0">
                <a:solidFill>
                  <a:srgbClr val="C00000"/>
                </a:solidFill>
                <a:latin typeface="Times New Roman" panose="02020603050405020304" pitchFamily="18" charset="0"/>
                <a:cs typeface="Times New Roman" panose="02020603050405020304" pitchFamily="18" charset="0"/>
              </a:rPr>
              <a:t>İÇ KONTROLÜN TARİHÇESİ</a:t>
            </a:r>
            <a:endParaRPr lang="tr-TR" sz="3500" b="1" dirty="0">
              <a:solidFill>
                <a:srgbClr val="C63508"/>
              </a:solidFill>
              <a:effectLst>
                <a:outerShdw blurRad="38100" dist="38100" dir="2700000" algn="tl">
                  <a:srgbClr val="000000">
                    <a:alpha val="43137"/>
                  </a:srgbClr>
                </a:outerShdw>
              </a:effectLst>
              <a:latin typeface="Cambria" panose="02040503050406030204" pitchFamily="18" charset="0"/>
              <a:ea typeface="+mn-ea"/>
              <a:cs typeface="Times New Roman" panose="02020603050405020304" pitchFamily="18" charset="0"/>
            </a:endParaRPr>
          </a:p>
        </p:txBody>
      </p:sp>
      <p:pic>
        <p:nvPicPr>
          <p:cNvPr id="5" name="Picture 2" descr="C:\Users\Sevgi.Cetinkaya1\Desktop\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a:xfrm>
            <a:off x="1626932" y="1700808"/>
            <a:ext cx="7059868" cy="4608512"/>
          </a:xfrm>
        </p:spPr>
        <p:txBody>
          <a:bodyPr>
            <a:normAutofit fontScale="85000" lnSpcReduction="10000"/>
          </a:bodyPr>
          <a:lstStyle/>
          <a:p>
            <a:pPr marL="391978" marR="5600" indent="-377979" algn="just">
              <a:lnSpc>
                <a:spcPct val="150000"/>
              </a:lnSpc>
              <a:buFont typeface="Liberation Sans"/>
              <a:buChar char="•"/>
              <a:tabLst>
                <a:tab pos="391978" algn="l"/>
              </a:tabLst>
            </a:pPr>
            <a:r>
              <a:rPr lang="tr-TR" dirty="0" smtClean="0">
                <a:latin typeface="Times New Roman" panose="02020603050405020304" pitchFamily="18" charset="0"/>
                <a:cs typeface="Times New Roman" panose="02020603050405020304" pitchFamily="18" charset="0"/>
              </a:rPr>
              <a:t>	</a:t>
            </a:r>
            <a:r>
              <a:rPr lang="tr-TR" spc="-6" dirty="0" smtClean="0">
                <a:latin typeface="Times New Roman" panose="02020603050405020304" pitchFamily="18" charset="0"/>
                <a:cs typeface="Times New Roman" panose="02020603050405020304" pitchFamily="18" charset="0"/>
              </a:rPr>
              <a:t>İç </a:t>
            </a:r>
            <a:r>
              <a:rPr lang="tr-TR" spc="-11" dirty="0">
                <a:latin typeface="Times New Roman" panose="02020603050405020304" pitchFamily="18" charset="0"/>
                <a:cs typeface="Times New Roman" panose="02020603050405020304" pitchFamily="18" charset="0"/>
              </a:rPr>
              <a:t>kontrolün </a:t>
            </a:r>
            <a:r>
              <a:rPr lang="tr-TR" dirty="0">
                <a:latin typeface="Times New Roman" panose="02020603050405020304" pitchFamily="18" charset="0"/>
                <a:cs typeface="Times New Roman" panose="02020603050405020304" pitchFamily="18" charset="0"/>
              </a:rPr>
              <a:t>gündeme </a:t>
            </a:r>
            <a:r>
              <a:rPr lang="tr-TR" spc="-6" dirty="0">
                <a:latin typeface="Times New Roman" panose="02020603050405020304" pitchFamily="18" charset="0"/>
                <a:cs typeface="Times New Roman" panose="02020603050405020304" pitchFamily="18" charset="0"/>
              </a:rPr>
              <a:t>gelişi, 1970’lerin ortalarında  Amerika’da </a:t>
            </a:r>
            <a:r>
              <a:rPr lang="tr-TR" spc="-17" dirty="0" err="1">
                <a:latin typeface="Times New Roman" panose="02020603050405020304" pitchFamily="18" charset="0"/>
                <a:cs typeface="Times New Roman" panose="02020603050405020304" pitchFamily="18" charset="0"/>
              </a:rPr>
              <a:t>Watergate</a:t>
            </a:r>
            <a:r>
              <a:rPr lang="tr-TR" spc="-17" dirty="0">
                <a:latin typeface="Times New Roman" panose="02020603050405020304" pitchFamily="18" charset="0"/>
                <a:cs typeface="Times New Roman" panose="02020603050405020304" pitchFamily="18" charset="0"/>
              </a:rPr>
              <a:t> </a:t>
            </a:r>
            <a:r>
              <a:rPr lang="tr-TR" spc="-6" dirty="0">
                <a:latin typeface="Times New Roman" panose="02020603050405020304" pitchFamily="18" charset="0"/>
                <a:cs typeface="Times New Roman" panose="02020603050405020304" pitchFamily="18" charset="0"/>
              </a:rPr>
              <a:t>savcısının </a:t>
            </a:r>
            <a:r>
              <a:rPr lang="tr-TR" dirty="0">
                <a:latin typeface="Times New Roman" panose="02020603050405020304" pitchFamily="18" charset="0"/>
                <a:cs typeface="Times New Roman" panose="02020603050405020304" pitchFamily="18" charset="0"/>
              </a:rPr>
              <a:t>konuya dikkat  çekmesi </a:t>
            </a:r>
            <a:r>
              <a:rPr lang="tr-TR" spc="-6" dirty="0">
                <a:latin typeface="Times New Roman" panose="02020603050405020304" pitchFamily="18" charset="0"/>
                <a:cs typeface="Times New Roman" panose="02020603050405020304" pitchFamily="18" charset="0"/>
              </a:rPr>
              <a:t>ile</a:t>
            </a:r>
            <a:r>
              <a:rPr lang="tr-TR" spc="6" dirty="0">
                <a:latin typeface="Times New Roman" panose="02020603050405020304" pitchFamily="18" charset="0"/>
                <a:cs typeface="Times New Roman" panose="02020603050405020304" pitchFamily="18" charset="0"/>
              </a:rPr>
              <a:t> </a:t>
            </a:r>
            <a:r>
              <a:rPr lang="tr-TR" spc="-22" dirty="0">
                <a:latin typeface="Times New Roman" panose="02020603050405020304" pitchFamily="18" charset="0"/>
                <a:cs typeface="Times New Roman" panose="02020603050405020304" pitchFamily="18" charset="0"/>
              </a:rPr>
              <a:t>olmuştur.</a:t>
            </a:r>
            <a:endParaRPr lang="tr-TR" dirty="0">
              <a:latin typeface="Times New Roman" panose="02020603050405020304" pitchFamily="18" charset="0"/>
              <a:cs typeface="Times New Roman" panose="02020603050405020304" pitchFamily="18" charset="0"/>
            </a:endParaRPr>
          </a:p>
          <a:p>
            <a:pPr marL="391978" marR="6300" indent="-377979" algn="just">
              <a:lnSpc>
                <a:spcPct val="150000"/>
              </a:lnSpc>
              <a:tabLst>
                <a:tab pos="391978" algn="l"/>
              </a:tabLst>
            </a:pPr>
            <a:r>
              <a:rPr lang="tr-TR" spc="-17" dirty="0" err="1">
                <a:latin typeface="Times New Roman" panose="02020603050405020304" pitchFamily="18" charset="0"/>
                <a:cs typeface="Times New Roman" panose="02020603050405020304" pitchFamily="18" charset="0"/>
              </a:rPr>
              <a:t>Watergate</a:t>
            </a:r>
            <a:r>
              <a:rPr lang="tr-TR" spc="794" dirty="0">
                <a:latin typeface="Times New Roman" panose="02020603050405020304" pitchFamily="18" charset="0"/>
                <a:cs typeface="Times New Roman" panose="02020603050405020304" pitchFamily="18" charset="0"/>
              </a:rPr>
              <a:t> </a:t>
            </a:r>
            <a:r>
              <a:rPr lang="tr-TR" spc="-6" dirty="0">
                <a:latin typeface="Times New Roman" panose="02020603050405020304" pitchFamily="18" charset="0"/>
                <a:cs typeface="Times New Roman" panose="02020603050405020304" pitchFamily="18" charset="0"/>
              </a:rPr>
              <a:t>araştırmalarının </a:t>
            </a:r>
            <a:r>
              <a:rPr lang="tr-TR" dirty="0">
                <a:latin typeface="Times New Roman" panose="02020603050405020304" pitchFamily="18" charset="0"/>
                <a:cs typeface="Times New Roman" panose="02020603050405020304" pitchFamily="18" charset="0"/>
              </a:rPr>
              <a:t>sonucunda </a:t>
            </a:r>
            <a:r>
              <a:rPr lang="tr-TR" spc="-6" dirty="0">
                <a:latin typeface="Times New Roman" panose="02020603050405020304" pitchFamily="18" charset="0"/>
                <a:cs typeface="Times New Roman" panose="02020603050405020304" pitchFamily="18" charset="0"/>
              </a:rPr>
              <a:t>1977’de  </a:t>
            </a:r>
            <a:r>
              <a:rPr lang="tr-TR" dirty="0">
                <a:latin typeface="Times New Roman" panose="02020603050405020304" pitchFamily="18" charset="0"/>
                <a:cs typeface="Times New Roman" panose="02020603050405020304" pitchFamily="18" charset="0"/>
              </a:rPr>
              <a:t>ana teması </a:t>
            </a:r>
            <a:r>
              <a:rPr lang="tr-TR" spc="-6" dirty="0">
                <a:latin typeface="Times New Roman" panose="02020603050405020304" pitchFamily="18" charset="0"/>
                <a:cs typeface="Times New Roman" panose="02020603050405020304" pitchFamily="18" charset="0"/>
              </a:rPr>
              <a:t>iç kontrol olan </a:t>
            </a:r>
            <a:r>
              <a:rPr lang="tr-TR" spc="-28" dirty="0">
                <a:latin typeface="Times New Roman" panose="02020603050405020304" pitchFamily="18" charset="0"/>
                <a:cs typeface="Times New Roman" panose="02020603050405020304" pitchFamily="18" charset="0"/>
              </a:rPr>
              <a:t>“Yabancı </a:t>
            </a:r>
            <a:r>
              <a:rPr lang="tr-TR" spc="-39" dirty="0">
                <a:latin typeface="Times New Roman" panose="02020603050405020304" pitchFamily="18" charset="0"/>
                <a:cs typeface="Times New Roman" panose="02020603050405020304" pitchFamily="18" charset="0"/>
              </a:rPr>
              <a:t>Yolsuzluk  </a:t>
            </a:r>
            <a:r>
              <a:rPr lang="tr-TR" dirty="0">
                <a:latin typeface="Times New Roman" panose="02020603050405020304" pitchFamily="18" charset="0"/>
                <a:cs typeface="Times New Roman" panose="02020603050405020304" pitchFamily="18" charset="0"/>
              </a:rPr>
              <a:t>Kanunu” </a:t>
            </a:r>
            <a:r>
              <a:rPr lang="tr-TR" spc="-6" dirty="0">
                <a:latin typeface="Times New Roman" panose="02020603050405020304" pitchFamily="18" charset="0"/>
                <a:cs typeface="Times New Roman" panose="02020603050405020304" pitchFamily="18" charset="0"/>
              </a:rPr>
              <a:t>(</a:t>
            </a:r>
            <a:r>
              <a:rPr lang="tr-TR" spc="-6" dirty="0" err="1">
                <a:latin typeface="Times New Roman" panose="02020603050405020304" pitchFamily="18" charset="0"/>
                <a:cs typeface="Times New Roman" panose="02020603050405020304" pitchFamily="18" charset="0"/>
              </a:rPr>
              <a:t>Foreign</a:t>
            </a:r>
            <a:r>
              <a:rPr lang="tr-TR" spc="-6" dirty="0">
                <a:latin typeface="Times New Roman" panose="02020603050405020304" pitchFamily="18" charset="0"/>
                <a:cs typeface="Times New Roman" panose="02020603050405020304" pitchFamily="18" charset="0"/>
              </a:rPr>
              <a:t> </a:t>
            </a:r>
            <a:r>
              <a:rPr lang="tr-TR" spc="-6" dirty="0" err="1">
                <a:latin typeface="Times New Roman" panose="02020603050405020304" pitchFamily="18" charset="0"/>
                <a:cs typeface="Times New Roman" panose="02020603050405020304" pitchFamily="18" charset="0"/>
              </a:rPr>
              <a:t>Corrupt</a:t>
            </a:r>
            <a:r>
              <a:rPr lang="tr-TR" spc="-6" dirty="0">
                <a:latin typeface="Times New Roman" panose="02020603050405020304" pitchFamily="18" charset="0"/>
                <a:cs typeface="Times New Roman" panose="02020603050405020304" pitchFamily="18" charset="0"/>
              </a:rPr>
              <a:t> </a:t>
            </a:r>
            <a:r>
              <a:rPr lang="tr-TR" spc="-6" dirty="0" err="1">
                <a:latin typeface="Times New Roman" panose="02020603050405020304" pitchFamily="18" charset="0"/>
                <a:cs typeface="Times New Roman" panose="02020603050405020304" pitchFamily="18" charset="0"/>
              </a:rPr>
              <a:t>Practices</a:t>
            </a:r>
            <a:r>
              <a:rPr lang="tr-TR" spc="-6" dirty="0">
                <a:latin typeface="Times New Roman" panose="02020603050405020304" pitchFamily="18" charset="0"/>
                <a:cs typeface="Times New Roman" panose="02020603050405020304" pitchFamily="18" charset="0"/>
              </a:rPr>
              <a:t> </a:t>
            </a:r>
            <a:r>
              <a:rPr lang="tr-TR" spc="-6" dirty="0" err="1">
                <a:latin typeface="Times New Roman" panose="02020603050405020304" pitchFamily="18" charset="0"/>
                <a:cs typeface="Times New Roman" panose="02020603050405020304" pitchFamily="18" charset="0"/>
              </a:rPr>
              <a:t>Act</a:t>
            </a:r>
            <a:r>
              <a:rPr lang="tr-TR" spc="-6" dirty="0">
                <a:latin typeface="Times New Roman" panose="02020603050405020304" pitchFamily="18" charset="0"/>
                <a:cs typeface="Times New Roman" panose="02020603050405020304" pitchFamily="18" charset="0"/>
              </a:rPr>
              <a:t>) yürürlüğe  </a:t>
            </a:r>
            <a:r>
              <a:rPr lang="tr-TR" spc="-22" dirty="0">
                <a:latin typeface="Times New Roman" panose="02020603050405020304" pitchFamily="18" charset="0"/>
                <a:cs typeface="Times New Roman" panose="02020603050405020304" pitchFamily="18" charset="0"/>
              </a:rPr>
              <a:t>girmiştir.</a:t>
            </a:r>
            <a:endParaRPr lang="tr-TR" dirty="0">
              <a:latin typeface="Times New Roman" panose="02020603050405020304" pitchFamily="18" charset="0"/>
              <a:cs typeface="Times New Roman" panose="02020603050405020304" pitchFamily="18" charset="0"/>
            </a:endParaRPr>
          </a:p>
          <a:p>
            <a:pPr marL="0" indent="0">
              <a:buNone/>
            </a:pPr>
            <a:endParaRPr lang="tr-TR" dirty="0"/>
          </a:p>
        </p:txBody>
      </p:sp>
      <p:sp>
        <p:nvSpPr>
          <p:cNvPr id="6" name="object 2"/>
          <p:cNvSpPr/>
          <p:nvPr/>
        </p:nvSpPr>
        <p:spPr>
          <a:xfrm>
            <a:off x="202" y="4437112"/>
            <a:ext cx="1626730" cy="1584176"/>
          </a:xfrm>
          <a:prstGeom prst="rect">
            <a:avLst/>
          </a:prstGeom>
          <a:blipFill>
            <a:blip r:embed="rId4" cstate="print"/>
            <a:stretch>
              <a:fillRect/>
            </a:stretch>
          </a:blipFill>
        </p:spPr>
        <p:txBody>
          <a:bodyPr wrap="square" lIns="0" tIns="0" rIns="0" bIns="0" rtlCol="0"/>
          <a:lstStyle/>
          <a:p>
            <a:endParaRPr sz="1984"/>
          </a:p>
        </p:txBody>
      </p:sp>
    </p:spTree>
    <p:extLst>
      <p:ext uri="{BB962C8B-B14F-4D97-AF65-F5344CB8AC3E}">
        <p14:creationId xmlns:p14="http://schemas.microsoft.com/office/powerpoint/2010/main" val="945728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35696" y="548680"/>
            <a:ext cx="6192688" cy="868958"/>
          </a:xfrm>
        </p:spPr>
        <p:txBody>
          <a:bodyPr>
            <a:normAutofit/>
          </a:bodyPr>
          <a:lstStyle/>
          <a:p>
            <a:r>
              <a:rPr lang="tr-TR" sz="3200" dirty="0">
                <a:solidFill>
                  <a:srgbClr val="C00000"/>
                </a:solidFill>
                <a:latin typeface="Times New Roman" panose="02020603050405020304" pitchFamily="18" charset="0"/>
                <a:cs typeface="Times New Roman" panose="02020603050405020304" pitchFamily="18" charset="0"/>
              </a:rPr>
              <a:t>İÇ KONTROLÜN TARİHÇESİ</a:t>
            </a:r>
            <a:endParaRPr lang="tr-TR" sz="3000" b="1" dirty="0">
              <a:solidFill>
                <a:srgbClr val="C63508"/>
              </a:solidFill>
              <a:effectLst>
                <a:outerShdw blurRad="38100" dist="38100" dir="2700000" algn="tl">
                  <a:srgbClr val="000000">
                    <a:alpha val="43137"/>
                  </a:srgbClr>
                </a:outerShdw>
              </a:effectLst>
              <a:latin typeface="Cambria" panose="02040503050406030204" pitchFamily="18" charset="0"/>
              <a:cs typeface="Times New Roman" panose="02020603050405020304" pitchFamily="18" charset="0"/>
            </a:endParaRPr>
          </a:p>
        </p:txBody>
      </p:sp>
      <p:sp>
        <p:nvSpPr>
          <p:cNvPr id="3" name="İçerik Yer Tutucusu 2"/>
          <p:cNvSpPr>
            <a:spLocks noGrp="1"/>
          </p:cNvSpPr>
          <p:nvPr>
            <p:ph idx="1"/>
          </p:nvPr>
        </p:nvSpPr>
        <p:spPr>
          <a:xfrm>
            <a:off x="457200" y="1600200"/>
            <a:ext cx="6059016" cy="4525963"/>
          </a:xfrm>
        </p:spPr>
        <p:txBody>
          <a:bodyPr>
            <a:normAutofit fontScale="77500" lnSpcReduction="20000"/>
          </a:bodyPr>
          <a:lstStyle/>
          <a:p>
            <a:pPr marL="391978" indent="-377979" algn="just">
              <a:lnSpc>
                <a:spcPct val="150000"/>
              </a:lnSpc>
              <a:buFont typeface="Liberation Sans"/>
              <a:buChar char="•"/>
              <a:tabLst>
                <a:tab pos="391278" algn="l"/>
                <a:tab pos="391978" algn="l"/>
                <a:tab pos="1616909" algn="l"/>
                <a:tab pos="3113424" algn="l"/>
                <a:tab pos="4315956" algn="l"/>
                <a:tab pos="5388296" algn="l"/>
              </a:tabLst>
            </a:pPr>
            <a:r>
              <a:rPr lang="tr-TR" sz="2800" dirty="0" smtClean="0">
                <a:latin typeface="Times New Roman" panose="02020603050405020304" pitchFamily="18" charset="0"/>
                <a:cs typeface="Times New Roman" panose="02020603050405020304" pitchFamily="18" charset="0"/>
              </a:rPr>
              <a:t>1985 </a:t>
            </a:r>
            <a:r>
              <a:rPr lang="tr-TR" sz="2800" spc="-6" dirty="0">
                <a:latin typeface="Times New Roman" panose="02020603050405020304" pitchFamily="18" charset="0"/>
                <a:cs typeface="Times New Roman" panose="02020603050405020304" pitchFamily="18" charset="0"/>
              </a:rPr>
              <a:t>yılında Hileli Mali Raporlama il</a:t>
            </a:r>
            <a:r>
              <a:rPr lang="tr-TR" sz="2800" dirty="0">
                <a:latin typeface="Times New Roman" panose="02020603050405020304" pitchFamily="18" charset="0"/>
                <a:cs typeface="Times New Roman" panose="02020603050405020304" pitchFamily="18" charset="0"/>
              </a:rPr>
              <a:t>e </a:t>
            </a:r>
            <a:r>
              <a:rPr lang="tr-TR" sz="2800" spc="-6" dirty="0">
                <a:latin typeface="Times New Roman" panose="02020603050405020304" pitchFamily="18" charset="0"/>
                <a:cs typeface="Times New Roman" panose="02020603050405020304" pitchFamily="18" charset="0"/>
              </a:rPr>
              <a:t>i</a:t>
            </a:r>
            <a:r>
              <a:rPr lang="tr-TR" sz="2800" spc="-11" dirty="0">
                <a:latin typeface="Times New Roman" panose="02020603050405020304" pitchFamily="18" charset="0"/>
                <a:cs typeface="Times New Roman" panose="02020603050405020304" pitchFamily="18" charset="0"/>
              </a:rPr>
              <a:t>l</a:t>
            </a:r>
            <a:r>
              <a:rPr lang="tr-TR" sz="2800" spc="6" dirty="0">
                <a:latin typeface="Times New Roman" panose="02020603050405020304" pitchFamily="18" charset="0"/>
                <a:cs typeface="Times New Roman" panose="02020603050405020304" pitchFamily="18" charset="0"/>
              </a:rPr>
              <a:t>g</a:t>
            </a:r>
            <a:r>
              <a:rPr lang="tr-TR" sz="2800" spc="-6" dirty="0">
                <a:latin typeface="Times New Roman" panose="02020603050405020304" pitchFamily="18" charset="0"/>
                <a:cs typeface="Times New Roman" panose="02020603050405020304" pitchFamily="18" charset="0"/>
              </a:rPr>
              <a:t>ili</a:t>
            </a:r>
            <a:r>
              <a:rPr lang="tr-TR" sz="2800" dirty="0">
                <a:latin typeface="Times New Roman" panose="02020603050405020304" pitchFamily="18" charset="0"/>
                <a:cs typeface="Times New Roman" panose="02020603050405020304" pitchFamily="18" charset="0"/>
              </a:rPr>
              <a:t> </a:t>
            </a:r>
            <a:r>
              <a:rPr lang="tr-TR" sz="2800" spc="-126" dirty="0" err="1">
                <a:solidFill>
                  <a:srgbClr val="FF0000"/>
                </a:solidFill>
                <a:latin typeface="Times New Roman" panose="02020603050405020304" pitchFamily="18" charset="0"/>
                <a:cs typeface="Times New Roman" panose="02020603050405020304" pitchFamily="18" charset="0"/>
              </a:rPr>
              <a:t>T</a:t>
            </a:r>
            <a:r>
              <a:rPr lang="tr-TR" sz="2800" dirty="0" err="1">
                <a:solidFill>
                  <a:srgbClr val="FF0000"/>
                </a:solidFill>
                <a:latin typeface="Times New Roman" panose="02020603050405020304" pitchFamily="18" charset="0"/>
                <a:cs typeface="Times New Roman" panose="02020603050405020304" pitchFamily="18" charset="0"/>
              </a:rPr>
              <a:t>r</a:t>
            </a:r>
            <a:r>
              <a:rPr lang="tr-TR" sz="2800" spc="6" dirty="0" err="1">
                <a:solidFill>
                  <a:srgbClr val="FF0000"/>
                </a:solidFill>
                <a:latin typeface="Times New Roman" panose="02020603050405020304" pitchFamily="18" charset="0"/>
                <a:cs typeface="Times New Roman" panose="02020603050405020304" pitchFamily="18" charset="0"/>
              </a:rPr>
              <a:t>ea</a:t>
            </a:r>
            <a:r>
              <a:rPr lang="tr-TR" sz="2800" spc="-6" dirty="0" err="1">
                <a:solidFill>
                  <a:srgbClr val="FF0000"/>
                </a:solidFill>
                <a:latin typeface="Times New Roman" panose="02020603050405020304" pitchFamily="18" charset="0"/>
                <a:cs typeface="Times New Roman" panose="02020603050405020304" pitchFamily="18" charset="0"/>
              </a:rPr>
              <a:t>dw</a:t>
            </a:r>
            <a:r>
              <a:rPr lang="tr-TR" sz="2800" spc="6" dirty="0" err="1">
                <a:solidFill>
                  <a:srgbClr val="FF0000"/>
                </a:solidFill>
                <a:latin typeface="Times New Roman" panose="02020603050405020304" pitchFamily="18" charset="0"/>
                <a:cs typeface="Times New Roman" panose="02020603050405020304" pitchFamily="18" charset="0"/>
              </a:rPr>
              <a:t>a</a:t>
            </a:r>
            <a:r>
              <a:rPr lang="tr-TR" sz="2800" dirty="0" err="1">
                <a:solidFill>
                  <a:srgbClr val="FF0000"/>
                </a:solidFill>
                <a:latin typeface="Times New Roman" panose="02020603050405020304" pitchFamily="18" charset="0"/>
                <a:cs typeface="Times New Roman" panose="02020603050405020304" pitchFamily="18" charset="0"/>
              </a:rPr>
              <a:t>y</a:t>
            </a:r>
            <a:r>
              <a:rPr lang="tr-TR" sz="2800" dirty="0">
                <a:solidFill>
                  <a:srgbClr val="FF0000"/>
                </a:solidFill>
                <a:latin typeface="Times New Roman" panose="02020603050405020304" pitchFamily="18" charset="0"/>
                <a:cs typeface="Times New Roman" panose="02020603050405020304" pitchFamily="18" charset="0"/>
              </a:rPr>
              <a:t> </a:t>
            </a:r>
            <a:r>
              <a:rPr lang="tr-TR" sz="2800" spc="-28" dirty="0">
                <a:solidFill>
                  <a:srgbClr val="FF0000"/>
                </a:solidFill>
                <a:latin typeface="Times New Roman" panose="02020603050405020304" pitchFamily="18" charset="0"/>
                <a:cs typeface="Times New Roman" panose="02020603050405020304" pitchFamily="18" charset="0"/>
              </a:rPr>
              <a:t>K</a:t>
            </a:r>
            <a:r>
              <a:rPr lang="tr-TR" sz="2800" spc="-17" dirty="0">
                <a:solidFill>
                  <a:srgbClr val="FF0000"/>
                </a:solidFill>
                <a:latin typeface="Times New Roman" panose="02020603050405020304" pitchFamily="18" charset="0"/>
                <a:cs typeface="Times New Roman" panose="02020603050405020304" pitchFamily="18" charset="0"/>
              </a:rPr>
              <a:t>o</a:t>
            </a:r>
            <a:r>
              <a:rPr lang="tr-TR" sz="2800" spc="6" dirty="0">
                <a:solidFill>
                  <a:srgbClr val="FF0000"/>
                </a:solidFill>
                <a:latin typeface="Times New Roman" panose="02020603050405020304" pitchFamily="18" charset="0"/>
                <a:cs typeface="Times New Roman" panose="02020603050405020304" pitchFamily="18" charset="0"/>
              </a:rPr>
              <a:t>m</a:t>
            </a:r>
            <a:r>
              <a:rPr lang="tr-TR" sz="2800" spc="-6" dirty="0">
                <a:solidFill>
                  <a:srgbClr val="FF0000"/>
                </a:solidFill>
                <a:latin typeface="Times New Roman" panose="02020603050405020304" pitchFamily="18" charset="0"/>
                <a:cs typeface="Times New Roman" panose="02020603050405020304" pitchFamily="18" charset="0"/>
              </a:rPr>
              <a:t>i</a:t>
            </a:r>
            <a:r>
              <a:rPr lang="tr-TR" sz="2800" spc="-17" dirty="0">
                <a:solidFill>
                  <a:srgbClr val="FF0000"/>
                </a:solidFill>
                <a:latin typeface="Times New Roman" panose="02020603050405020304" pitchFamily="18" charset="0"/>
                <a:cs typeface="Times New Roman" panose="02020603050405020304" pitchFamily="18" charset="0"/>
              </a:rPr>
              <a:t>s</a:t>
            </a:r>
            <a:r>
              <a:rPr lang="tr-TR" sz="2800" spc="6" dirty="0">
                <a:solidFill>
                  <a:srgbClr val="FF0000"/>
                </a:solidFill>
                <a:latin typeface="Times New Roman" panose="02020603050405020304" pitchFamily="18" charset="0"/>
                <a:cs typeface="Times New Roman" panose="02020603050405020304" pitchFamily="18" charset="0"/>
              </a:rPr>
              <a:t>y</a:t>
            </a:r>
            <a:r>
              <a:rPr lang="tr-TR" sz="2800" spc="-28" dirty="0">
                <a:solidFill>
                  <a:srgbClr val="FF0000"/>
                </a:solidFill>
                <a:latin typeface="Times New Roman" panose="02020603050405020304" pitchFamily="18" charset="0"/>
                <a:cs typeface="Times New Roman" panose="02020603050405020304" pitchFamily="18" charset="0"/>
              </a:rPr>
              <a:t>o</a:t>
            </a:r>
            <a:r>
              <a:rPr lang="tr-TR" sz="2800" spc="17" dirty="0">
                <a:solidFill>
                  <a:srgbClr val="FF0000"/>
                </a:solidFill>
                <a:latin typeface="Times New Roman" panose="02020603050405020304" pitchFamily="18" charset="0"/>
                <a:cs typeface="Times New Roman" panose="02020603050405020304" pitchFamily="18" charset="0"/>
              </a:rPr>
              <a:t>n</a:t>
            </a:r>
            <a:r>
              <a:rPr lang="tr-TR" sz="2800" dirty="0">
                <a:solidFill>
                  <a:srgbClr val="FF0000"/>
                </a:solidFill>
                <a:latin typeface="Times New Roman" panose="02020603050405020304" pitchFamily="18" charset="0"/>
                <a:cs typeface="Times New Roman" panose="02020603050405020304" pitchFamily="18" charset="0"/>
              </a:rPr>
              <a:t>u </a:t>
            </a:r>
            <a:r>
              <a:rPr lang="tr-TR" sz="2800" spc="-17" dirty="0">
                <a:latin typeface="Times New Roman" panose="02020603050405020304" pitchFamily="18" charset="0"/>
                <a:cs typeface="Times New Roman" panose="02020603050405020304" pitchFamily="18" charset="0"/>
              </a:rPr>
              <a:t>o</a:t>
            </a:r>
            <a:r>
              <a:rPr lang="tr-TR" sz="2800" spc="-11" dirty="0">
                <a:latin typeface="Times New Roman" panose="02020603050405020304" pitchFamily="18" charset="0"/>
                <a:cs typeface="Times New Roman" panose="02020603050405020304" pitchFamily="18" charset="0"/>
              </a:rPr>
              <a:t>l</a:t>
            </a:r>
            <a:r>
              <a:rPr lang="tr-TR" sz="2800" spc="17" dirty="0">
                <a:latin typeface="Times New Roman" panose="02020603050405020304" pitchFamily="18" charset="0"/>
                <a:cs typeface="Times New Roman" panose="02020603050405020304" pitchFamily="18" charset="0"/>
              </a:rPr>
              <a:t>a</a:t>
            </a:r>
            <a:r>
              <a:rPr lang="tr-TR" sz="2800" dirty="0">
                <a:latin typeface="Times New Roman" panose="02020603050405020304" pitchFamily="18" charset="0"/>
                <a:cs typeface="Times New Roman" panose="02020603050405020304" pitchFamily="18" charset="0"/>
              </a:rPr>
              <a:t>r</a:t>
            </a:r>
            <a:r>
              <a:rPr lang="tr-TR" sz="2800" spc="6" dirty="0">
                <a:latin typeface="Times New Roman" panose="02020603050405020304" pitchFamily="18" charset="0"/>
                <a:cs typeface="Times New Roman" panose="02020603050405020304" pitchFamily="18" charset="0"/>
              </a:rPr>
              <a:t>a</a:t>
            </a:r>
            <a:r>
              <a:rPr lang="tr-TR" sz="2800" dirty="0">
                <a:latin typeface="Times New Roman" panose="02020603050405020304" pitchFamily="18" charset="0"/>
                <a:cs typeface="Times New Roman" panose="02020603050405020304" pitchFamily="18" charset="0"/>
              </a:rPr>
              <a:t>k </a:t>
            </a:r>
            <a:r>
              <a:rPr lang="tr-TR" sz="2800" spc="-6" dirty="0">
                <a:latin typeface="Times New Roman" panose="02020603050405020304" pitchFamily="18" charset="0"/>
                <a:cs typeface="Times New Roman" panose="02020603050405020304" pitchFamily="18" charset="0"/>
              </a:rPr>
              <a:t>d</a:t>
            </a:r>
            <a:r>
              <a:rPr lang="tr-TR" sz="2800" dirty="0">
                <a:latin typeface="Times New Roman" panose="02020603050405020304" pitchFamily="18" charset="0"/>
                <a:cs typeface="Times New Roman" panose="02020603050405020304" pitchFamily="18" charset="0"/>
              </a:rPr>
              <a:t>a </a:t>
            </a:r>
            <a:r>
              <a:rPr lang="tr-TR" sz="2800" spc="-6" dirty="0">
                <a:latin typeface="Times New Roman" panose="02020603050405020304" pitchFamily="18" charset="0"/>
                <a:cs typeface="Times New Roman" panose="02020603050405020304" pitchFamily="18" charset="0"/>
              </a:rPr>
              <a:t>bili</a:t>
            </a:r>
            <a:r>
              <a:rPr lang="tr-TR" sz="2800" spc="17" dirty="0">
                <a:latin typeface="Times New Roman" panose="02020603050405020304" pitchFamily="18" charset="0"/>
                <a:cs typeface="Times New Roman" panose="02020603050405020304" pitchFamily="18" charset="0"/>
              </a:rPr>
              <a:t>n</a:t>
            </a:r>
            <a:r>
              <a:rPr lang="tr-TR" sz="2800" spc="6" dirty="0">
                <a:latin typeface="Times New Roman" panose="02020603050405020304" pitchFamily="18" charset="0"/>
                <a:cs typeface="Times New Roman" panose="02020603050405020304" pitchFamily="18" charset="0"/>
              </a:rPr>
              <a:t>e</a:t>
            </a:r>
            <a:r>
              <a:rPr lang="tr-TR" sz="2800" dirty="0">
                <a:latin typeface="Times New Roman" panose="02020603050405020304" pitchFamily="18" charset="0"/>
                <a:cs typeface="Times New Roman" panose="02020603050405020304" pitchFamily="18" charset="0"/>
              </a:rPr>
              <a:t>n </a:t>
            </a:r>
            <a:r>
              <a:rPr lang="tr-TR" sz="2800" spc="-11" dirty="0">
                <a:latin typeface="Times New Roman" panose="02020603050405020304" pitchFamily="18" charset="0"/>
                <a:cs typeface="Times New Roman" panose="02020603050405020304" pitchFamily="18" charset="0"/>
              </a:rPr>
              <a:t>U</a:t>
            </a:r>
            <a:r>
              <a:rPr lang="tr-TR" sz="2800" spc="-6" dirty="0">
                <a:latin typeface="Times New Roman" panose="02020603050405020304" pitchFamily="18" charset="0"/>
                <a:cs typeface="Times New Roman" panose="02020603050405020304" pitchFamily="18" charset="0"/>
              </a:rPr>
              <a:t>l</a:t>
            </a:r>
            <a:r>
              <a:rPr lang="tr-TR" sz="2800" dirty="0">
                <a:latin typeface="Times New Roman" panose="02020603050405020304" pitchFamily="18" charset="0"/>
                <a:cs typeface="Times New Roman" panose="02020603050405020304" pitchFamily="18" charset="0"/>
              </a:rPr>
              <a:t>us</a:t>
            </a:r>
            <a:r>
              <a:rPr lang="tr-TR" sz="2800" spc="6" dirty="0">
                <a:latin typeface="Times New Roman" panose="02020603050405020304" pitchFamily="18" charset="0"/>
                <a:cs typeface="Times New Roman" panose="02020603050405020304" pitchFamily="18" charset="0"/>
              </a:rPr>
              <a:t>a</a:t>
            </a:r>
            <a:r>
              <a:rPr lang="tr-TR" sz="2800" dirty="0">
                <a:latin typeface="Times New Roman" panose="02020603050405020304" pitchFamily="18" charset="0"/>
                <a:cs typeface="Times New Roman" panose="02020603050405020304" pitchFamily="18" charset="0"/>
              </a:rPr>
              <a:t>l </a:t>
            </a:r>
            <a:r>
              <a:rPr lang="tr-TR" sz="2800" spc="-11" dirty="0">
                <a:latin typeface="Times New Roman" panose="02020603050405020304" pitchFamily="18" charset="0"/>
                <a:cs typeface="Times New Roman" panose="02020603050405020304" pitchFamily="18" charset="0"/>
              </a:rPr>
              <a:t>Komisyon </a:t>
            </a:r>
            <a:r>
              <a:rPr lang="tr-TR" sz="2800" dirty="0">
                <a:latin typeface="Times New Roman" panose="02020603050405020304" pitchFamily="18" charset="0"/>
                <a:cs typeface="Times New Roman" panose="02020603050405020304" pitchFamily="18" charset="0"/>
              </a:rPr>
              <a:t>kurulmuş ve </a:t>
            </a:r>
            <a:r>
              <a:rPr lang="tr-TR" sz="2800" spc="-11" dirty="0">
                <a:latin typeface="Times New Roman" panose="02020603050405020304" pitchFamily="18" charset="0"/>
                <a:cs typeface="Times New Roman" panose="02020603050405020304" pitchFamily="18" charset="0"/>
              </a:rPr>
              <a:t>Komisyon </a:t>
            </a:r>
            <a:r>
              <a:rPr lang="tr-TR" sz="2800" spc="-6" dirty="0">
                <a:latin typeface="Times New Roman" panose="02020603050405020304" pitchFamily="18" charset="0"/>
                <a:cs typeface="Times New Roman" panose="02020603050405020304" pitchFamily="18" charset="0"/>
              </a:rPr>
              <a:t>tarafından </a:t>
            </a:r>
            <a:r>
              <a:rPr lang="tr-TR" sz="2800" spc="-6" dirty="0">
                <a:solidFill>
                  <a:srgbClr val="FF0000"/>
                </a:solidFill>
                <a:latin typeface="Times New Roman" panose="02020603050405020304" pitchFamily="18" charset="0"/>
                <a:cs typeface="Times New Roman" panose="02020603050405020304" pitchFamily="18" charset="0"/>
              </a:rPr>
              <a:t>Hileli  Mali Raporlama </a:t>
            </a:r>
            <a:r>
              <a:rPr lang="tr-TR" sz="2800" dirty="0">
                <a:latin typeface="Times New Roman" panose="02020603050405020304" pitchFamily="18" charset="0"/>
                <a:cs typeface="Times New Roman" panose="02020603050405020304" pitchFamily="18" charset="0"/>
              </a:rPr>
              <a:t>konusunda </a:t>
            </a:r>
            <a:r>
              <a:rPr lang="tr-TR" sz="2800" spc="-6" dirty="0">
                <a:latin typeface="Times New Roman" panose="02020603050405020304" pitchFamily="18" charset="0"/>
                <a:cs typeface="Times New Roman" panose="02020603050405020304" pitchFamily="18" charset="0"/>
              </a:rPr>
              <a:t>bir rapor  </a:t>
            </a:r>
            <a:r>
              <a:rPr lang="tr-TR" sz="2800" spc="-17" dirty="0">
                <a:latin typeface="Times New Roman" panose="02020603050405020304" pitchFamily="18" charset="0"/>
                <a:cs typeface="Times New Roman" panose="02020603050405020304" pitchFamily="18" charset="0"/>
              </a:rPr>
              <a:t>yayımlanmıştır.</a:t>
            </a:r>
            <a:endParaRPr lang="tr-TR" sz="2800" dirty="0">
              <a:latin typeface="Times New Roman" panose="02020603050405020304" pitchFamily="18" charset="0"/>
              <a:cs typeface="Times New Roman" panose="02020603050405020304" pitchFamily="18" charset="0"/>
            </a:endParaRPr>
          </a:p>
          <a:p>
            <a:pPr marL="391978" indent="-377979" algn="just">
              <a:lnSpc>
                <a:spcPct val="150000"/>
              </a:lnSpc>
              <a:buFont typeface="Liberation Sans"/>
              <a:buChar char="•"/>
              <a:tabLst>
                <a:tab pos="391278" algn="l"/>
                <a:tab pos="391978" algn="l"/>
                <a:tab pos="1616909" algn="l"/>
                <a:tab pos="3113424" algn="l"/>
                <a:tab pos="4315956" algn="l"/>
                <a:tab pos="5388296" algn="l"/>
              </a:tabLst>
            </a:pPr>
            <a:r>
              <a:rPr lang="tr-TR" sz="2800" spc="-6" dirty="0">
                <a:latin typeface="Times New Roman" panose="02020603050405020304" pitchFamily="18" charset="0"/>
                <a:cs typeface="Times New Roman" panose="02020603050405020304" pitchFamily="18" charset="0"/>
              </a:rPr>
              <a:t>R</a:t>
            </a:r>
            <a:r>
              <a:rPr lang="tr-TR" sz="2800" dirty="0">
                <a:latin typeface="Times New Roman" panose="02020603050405020304" pitchFamily="18" charset="0"/>
                <a:cs typeface="Times New Roman" panose="02020603050405020304" pitchFamily="18" charset="0"/>
              </a:rPr>
              <a:t>a</a:t>
            </a:r>
            <a:r>
              <a:rPr lang="tr-TR" sz="2800" spc="-6" dirty="0">
                <a:latin typeface="Times New Roman" panose="02020603050405020304" pitchFamily="18" charset="0"/>
                <a:cs typeface="Times New Roman" panose="02020603050405020304" pitchFamily="18" charset="0"/>
              </a:rPr>
              <a:t>p</a:t>
            </a:r>
            <a:r>
              <a:rPr lang="tr-TR" sz="2800" spc="-17" dirty="0">
                <a:latin typeface="Times New Roman" panose="02020603050405020304" pitchFamily="18" charset="0"/>
                <a:cs typeface="Times New Roman" panose="02020603050405020304" pitchFamily="18" charset="0"/>
              </a:rPr>
              <a:t>o</a:t>
            </a:r>
            <a:r>
              <a:rPr lang="tr-TR" sz="2800" dirty="0">
                <a:latin typeface="Times New Roman" panose="02020603050405020304" pitchFamily="18" charset="0"/>
                <a:cs typeface="Times New Roman" panose="02020603050405020304" pitchFamily="18" charset="0"/>
              </a:rPr>
              <a:t>rda k</a:t>
            </a:r>
            <a:r>
              <a:rPr lang="tr-TR" sz="2800" spc="-17" dirty="0">
                <a:latin typeface="Times New Roman" panose="02020603050405020304" pitchFamily="18" charset="0"/>
                <a:cs typeface="Times New Roman" panose="02020603050405020304" pitchFamily="18" charset="0"/>
              </a:rPr>
              <a:t>o</a:t>
            </a:r>
            <a:r>
              <a:rPr lang="tr-TR" sz="2800" spc="6" dirty="0">
                <a:latin typeface="Times New Roman" panose="02020603050405020304" pitchFamily="18" charset="0"/>
                <a:cs typeface="Times New Roman" panose="02020603050405020304" pitchFamily="18" charset="0"/>
              </a:rPr>
              <a:t>n</a:t>
            </a:r>
            <a:r>
              <a:rPr lang="tr-TR" sz="2800" spc="-6" dirty="0">
                <a:latin typeface="Times New Roman" panose="02020603050405020304" pitchFamily="18" charset="0"/>
                <a:cs typeface="Times New Roman" panose="02020603050405020304" pitchFamily="18" charset="0"/>
              </a:rPr>
              <a:t>tr</a:t>
            </a:r>
            <a:r>
              <a:rPr lang="tr-TR" sz="2800" spc="-17" dirty="0">
                <a:latin typeface="Times New Roman" panose="02020603050405020304" pitchFamily="18" charset="0"/>
                <a:cs typeface="Times New Roman" panose="02020603050405020304" pitchFamily="18" charset="0"/>
              </a:rPr>
              <a:t>o</a:t>
            </a:r>
            <a:r>
              <a:rPr lang="tr-TR" sz="2800" dirty="0">
                <a:latin typeface="Times New Roman" panose="02020603050405020304" pitchFamily="18" charset="0"/>
                <a:cs typeface="Times New Roman" panose="02020603050405020304" pitchFamily="18" charset="0"/>
              </a:rPr>
              <a:t>l </a:t>
            </a:r>
            <a:r>
              <a:rPr lang="tr-TR" sz="2800" spc="-17" dirty="0">
                <a:latin typeface="Times New Roman" panose="02020603050405020304" pitchFamily="18" charset="0"/>
                <a:cs typeface="Times New Roman" panose="02020603050405020304" pitchFamily="18" charset="0"/>
              </a:rPr>
              <a:t>o</a:t>
            </a:r>
            <a:r>
              <a:rPr lang="tr-TR" sz="2800" dirty="0">
                <a:latin typeface="Times New Roman" panose="02020603050405020304" pitchFamily="18" charset="0"/>
                <a:cs typeface="Times New Roman" panose="02020603050405020304" pitchFamily="18" charset="0"/>
              </a:rPr>
              <a:t>rt</a:t>
            </a:r>
            <a:r>
              <a:rPr lang="tr-TR" sz="2800" spc="6" dirty="0">
                <a:latin typeface="Times New Roman" panose="02020603050405020304" pitchFamily="18" charset="0"/>
                <a:cs typeface="Times New Roman" panose="02020603050405020304" pitchFamily="18" charset="0"/>
              </a:rPr>
              <a:t>a</a:t>
            </a:r>
            <a:r>
              <a:rPr lang="tr-TR" sz="2800" dirty="0">
                <a:latin typeface="Times New Roman" panose="02020603050405020304" pitchFamily="18" charset="0"/>
                <a:cs typeface="Times New Roman" panose="02020603050405020304" pitchFamily="18" charset="0"/>
              </a:rPr>
              <a:t>mı </a:t>
            </a:r>
            <a:r>
              <a:rPr lang="tr-TR" sz="2800" spc="-6" dirty="0">
                <a:latin typeface="Times New Roman" panose="02020603050405020304" pitchFamily="18" charset="0"/>
                <a:cs typeface="Times New Roman" panose="02020603050405020304" pitchFamily="18" charset="0"/>
              </a:rPr>
              <a:t>i</a:t>
            </a:r>
            <a:r>
              <a:rPr lang="tr-TR" sz="2800" spc="6" dirty="0">
                <a:latin typeface="Times New Roman" panose="02020603050405020304" pitchFamily="18" charset="0"/>
                <a:cs typeface="Times New Roman" panose="02020603050405020304" pitchFamily="18" charset="0"/>
              </a:rPr>
              <a:t>l</a:t>
            </a:r>
            <a:r>
              <a:rPr lang="tr-TR" sz="2800" dirty="0">
                <a:latin typeface="Times New Roman" panose="02020603050405020304" pitchFamily="18" charset="0"/>
                <a:cs typeface="Times New Roman" panose="02020603050405020304" pitchFamily="18" charset="0"/>
              </a:rPr>
              <a:t>e </a:t>
            </a:r>
            <a:r>
              <a:rPr lang="tr-TR" sz="2800" spc="-6" dirty="0">
                <a:latin typeface="Times New Roman" panose="02020603050405020304" pitchFamily="18" charset="0"/>
                <a:cs typeface="Times New Roman" panose="02020603050405020304" pitchFamily="18" charset="0"/>
              </a:rPr>
              <a:t>d</a:t>
            </a:r>
            <a:r>
              <a:rPr lang="tr-TR" sz="2800" spc="6" dirty="0">
                <a:latin typeface="Times New Roman" panose="02020603050405020304" pitchFamily="18" charset="0"/>
                <a:cs typeface="Times New Roman" panose="02020603050405020304" pitchFamily="18" charset="0"/>
              </a:rPr>
              <a:t>av</a:t>
            </a:r>
            <a:r>
              <a:rPr lang="tr-TR" sz="2800" dirty="0">
                <a:latin typeface="Times New Roman" panose="02020603050405020304" pitchFamily="18" charset="0"/>
                <a:cs typeface="Times New Roman" panose="02020603050405020304" pitchFamily="18" charset="0"/>
              </a:rPr>
              <a:t>r</a:t>
            </a:r>
            <a:r>
              <a:rPr lang="tr-TR" sz="2800" spc="6" dirty="0">
                <a:latin typeface="Times New Roman" panose="02020603050405020304" pitchFamily="18" charset="0"/>
                <a:cs typeface="Times New Roman" panose="02020603050405020304" pitchFamily="18" charset="0"/>
              </a:rPr>
              <a:t>an</a:t>
            </a:r>
            <a:r>
              <a:rPr lang="tr-TR" sz="2800" spc="-6" dirty="0">
                <a:latin typeface="Times New Roman" panose="02020603050405020304" pitchFamily="18" charset="0"/>
                <a:cs typeface="Times New Roman" panose="02020603050405020304" pitchFamily="18" charset="0"/>
              </a:rPr>
              <a:t>ı</a:t>
            </a:r>
            <a:r>
              <a:rPr lang="tr-TR" sz="2800" dirty="0">
                <a:latin typeface="Times New Roman" panose="02020603050405020304" pitchFamily="18" charset="0"/>
                <a:cs typeface="Times New Roman" panose="02020603050405020304" pitchFamily="18" charset="0"/>
              </a:rPr>
              <a:t>ş ve y</a:t>
            </a:r>
            <a:r>
              <a:rPr lang="tr-TR" sz="2800" spc="17" dirty="0">
                <a:latin typeface="Times New Roman" panose="02020603050405020304" pitchFamily="18" charset="0"/>
                <a:cs typeface="Times New Roman" panose="02020603050405020304" pitchFamily="18" charset="0"/>
              </a:rPr>
              <a:t>e</a:t>
            </a:r>
            <a:r>
              <a:rPr lang="tr-TR" sz="2800" spc="-17" dirty="0">
                <a:latin typeface="Times New Roman" panose="02020603050405020304" pitchFamily="18" charset="0"/>
                <a:cs typeface="Times New Roman" panose="02020603050405020304" pitchFamily="18" charset="0"/>
              </a:rPr>
              <a:t>t</a:t>
            </a:r>
            <a:r>
              <a:rPr lang="tr-TR" sz="2800" spc="6" dirty="0">
                <a:latin typeface="Times New Roman" panose="02020603050405020304" pitchFamily="18" charset="0"/>
                <a:cs typeface="Times New Roman" panose="02020603050405020304" pitchFamily="18" charset="0"/>
              </a:rPr>
              <a:t>k</a:t>
            </a:r>
            <a:r>
              <a:rPr lang="tr-TR" sz="2800" dirty="0">
                <a:latin typeface="Times New Roman" panose="02020603050405020304" pitchFamily="18" charset="0"/>
                <a:cs typeface="Times New Roman" panose="02020603050405020304" pitchFamily="18" charset="0"/>
              </a:rPr>
              <a:t>i s</a:t>
            </a:r>
            <a:r>
              <a:rPr lang="tr-TR" sz="2800" spc="-11" dirty="0">
                <a:latin typeface="Times New Roman" panose="02020603050405020304" pitchFamily="18" charset="0"/>
                <a:cs typeface="Times New Roman" panose="02020603050405020304" pitchFamily="18" charset="0"/>
              </a:rPr>
              <a:t>t</a:t>
            </a:r>
            <a:r>
              <a:rPr lang="tr-TR" sz="2800" spc="6" dirty="0">
                <a:latin typeface="Times New Roman" panose="02020603050405020304" pitchFamily="18" charset="0"/>
                <a:cs typeface="Times New Roman" panose="02020603050405020304" pitchFamily="18" charset="0"/>
              </a:rPr>
              <a:t>anda</a:t>
            </a:r>
            <a:r>
              <a:rPr lang="tr-TR" sz="2800" dirty="0">
                <a:latin typeface="Times New Roman" panose="02020603050405020304" pitchFamily="18" charset="0"/>
                <a:cs typeface="Times New Roman" panose="02020603050405020304" pitchFamily="18" charset="0"/>
              </a:rPr>
              <a:t>r</a:t>
            </a:r>
            <a:r>
              <a:rPr lang="tr-TR" sz="2800" spc="-11" dirty="0">
                <a:latin typeface="Times New Roman" panose="02020603050405020304" pitchFamily="18" charset="0"/>
                <a:cs typeface="Times New Roman" panose="02020603050405020304" pitchFamily="18" charset="0"/>
              </a:rPr>
              <a:t>t</a:t>
            </a:r>
            <a:r>
              <a:rPr lang="tr-TR" sz="2800" spc="-6" dirty="0">
                <a:latin typeface="Times New Roman" panose="02020603050405020304" pitchFamily="18" charset="0"/>
                <a:cs typeface="Times New Roman" panose="02020603050405020304" pitchFamily="18" charset="0"/>
              </a:rPr>
              <a:t>l</a:t>
            </a:r>
            <a:r>
              <a:rPr lang="tr-TR" sz="2800" dirty="0">
                <a:latin typeface="Times New Roman" panose="02020603050405020304" pitchFamily="18" charset="0"/>
                <a:cs typeface="Times New Roman" panose="02020603050405020304" pitchFamily="18" charset="0"/>
              </a:rPr>
              <a:t>arı</a:t>
            </a:r>
            <a:r>
              <a:rPr lang="tr-TR" sz="2800" spc="6" dirty="0">
                <a:latin typeface="Times New Roman" panose="02020603050405020304" pitchFamily="18" charset="0"/>
                <a:cs typeface="Times New Roman" panose="02020603050405020304" pitchFamily="18" charset="0"/>
              </a:rPr>
              <a:t>n</a:t>
            </a:r>
            <a:r>
              <a:rPr lang="tr-TR" sz="2800" dirty="0">
                <a:latin typeface="Times New Roman" panose="02020603050405020304" pitchFamily="18" charset="0"/>
                <a:cs typeface="Times New Roman" panose="02020603050405020304" pitchFamily="18" charset="0"/>
              </a:rPr>
              <a:t>a v</a:t>
            </a:r>
            <a:r>
              <a:rPr lang="tr-TR" sz="2800" spc="17" dirty="0">
                <a:latin typeface="Times New Roman" panose="02020603050405020304" pitchFamily="18" charset="0"/>
                <a:cs typeface="Times New Roman" panose="02020603050405020304" pitchFamily="18" charset="0"/>
              </a:rPr>
              <a:t>u</a:t>
            </a:r>
            <a:r>
              <a:rPr lang="tr-TR" sz="2800" dirty="0">
                <a:latin typeface="Times New Roman" panose="02020603050405020304" pitchFamily="18" charset="0"/>
                <a:cs typeface="Times New Roman" panose="02020603050405020304" pitchFamily="18" charset="0"/>
              </a:rPr>
              <a:t>rgu </a:t>
            </a:r>
            <a:r>
              <a:rPr lang="tr-TR" sz="2800" spc="6" dirty="0">
                <a:latin typeface="Times New Roman" panose="02020603050405020304" pitchFamily="18" charset="0"/>
                <a:cs typeface="Times New Roman" panose="02020603050405020304" pitchFamily="18" charset="0"/>
              </a:rPr>
              <a:t>ya</a:t>
            </a:r>
            <a:r>
              <a:rPr lang="tr-TR" sz="2800" spc="-6" dirty="0">
                <a:latin typeface="Times New Roman" panose="02020603050405020304" pitchFamily="18" charset="0"/>
                <a:cs typeface="Times New Roman" panose="02020603050405020304" pitchFamily="18" charset="0"/>
              </a:rPr>
              <a:t>pılmı</a:t>
            </a:r>
            <a:r>
              <a:rPr lang="tr-TR" sz="2800" spc="-17" dirty="0">
                <a:latin typeface="Times New Roman" panose="02020603050405020304" pitchFamily="18" charset="0"/>
                <a:cs typeface="Times New Roman" panose="02020603050405020304" pitchFamily="18" charset="0"/>
              </a:rPr>
              <a:t>ş</a:t>
            </a:r>
            <a:r>
              <a:rPr lang="tr-TR" sz="2800" dirty="0">
                <a:latin typeface="Times New Roman" panose="02020603050405020304" pitchFamily="18" charset="0"/>
                <a:cs typeface="Times New Roman" panose="02020603050405020304" pitchFamily="18" charset="0"/>
              </a:rPr>
              <a:t>, </a:t>
            </a:r>
            <a:r>
              <a:rPr lang="tr-TR" sz="2800" spc="-6" dirty="0">
                <a:latin typeface="Times New Roman" panose="02020603050405020304" pitchFamily="18" charset="0"/>
                <a:cs typeface="Times New Roman" panose="02020603050405020304" pitchFamily="18" charset="0"/>
              </a:rPr>
              <a:t>i</a:t>
            </a:r>
            <a:r>
              <a:rPr lang="tr-TR" sz="2800" dirty="0">
                <a:latin typeface="Times New Roman" panose="02020603050405020304" pitchFamily="18" charset="0"/>
                <a:cs typeface="Times New Roman" panose="02020603050405020304" pitchFamily="18" charset="0"/>
              </a:rPr>
              <a:t>ç </a:t>
            </a:r>
            <a:r>
              <a:rPr lang="tr-TR" sz="2800" spc="6" dirty="0">
                <a:latin typeface="Times New Roman" panose="02020603050405020304" pitchFamily="18" charset="0"/>
                <a:cs typeface="Times New Roman" panose="02020603050405020304" pitchFamily="18" charset="0"/>
              </a:rPr>
              <a:t>k</a:t>
            </a:r>
            <a:r>
              <a:rPr lang="tr-TR" sz="2800" spc="-28" dirty="0">
                <a:latin typeface="Times New Roman" panose="02020603050405020304" pitchFamily="18" charset="0"/>
                <a:cs typeface="Times New Roman" panose="02020603050405020304" pitchFamily="18" charset="0"/>
              </a:rPr>
              <a:t>o</a:t>
            </a:r>
            <a:r>
              <a:rPr lang="tr-TR" sz="2800" spc="6" dirty="0">
                <a:latin typeface="Times New Roman" panose="02020603050405020304" pitchFamily="18" charset="0"/>
                <a:cs typeface="Times New Roman" panose="02020603050405020304" pitchFamily="18" charset="0"/>
              </a:rPr>
              <a:t>n</a:t>
            </a:r>
            <a:r>
              <a:rPr lang="tr-TR" sz="2800" spc="-6" dirty="0">
                <a:latin typeface="Times New Roman" panose="02020603050405020304" pitchFamily="18" charset="0"/>
                <a:cs typeface="Times New Roman" panose="02020603050405020304" pitchFamily="18" charset="0"/>
              </a:rPr>
              <a:t>tr</a:t>
            </a:r>
            <a:r>
              <a:rPr lang="tr-TR" sz="2800" spc="-17" dirty="0">
                <a:latin typeface="Times New Roman" panose="02020603050405020304" pitchFamily="18" charset="0"/>
                <a:cs typeface="Times New Roman" panose="02020603050405020304" pitchFamily="18" charset="0"/>
              </a:rPr>
              <a:t>o</a:t>
            </a:r>
            <a:r>
              <a:rPr lang="tr-TR" sz="2800" dirty="0">
                <a:latin typeface="Times New Roman" panose="02020603050405020304" pitchFamily="18" charset="0"/>
                <a:cs typeface="Times New Roman" panose="02020603050405020304" pitchFamily="18" charset="0"/>
              </a:rPr>
              <a:t>l </a:t>
            </a:r>
            <a:r>
              <a:rPr lang="tr-TR" sz="2800" spc="6" dirty="0">
                <a:latin typeface="Times New Roman" panose="02020603050405020304" pitchFamily="18" charset="0"/>
                <a:cs typeface="Times New Roman" panose="02020603050405020304" pitchFamily="18" charset="0"/>
              </a:rPr>
              <a:t>kav</a:t>
            </a:r>
            <a:r>
              <a:rPr lang="tr-TR" sz="2800" spc="-11" dirty="0">
                <a:latin typeface="Times New Roman" panose="02020603050405020304" pitchFamily="18" charset="0"/>
                <a:cs typeface="Times New Roman" panose="02020603050405020304" pitchFamily="18" charset="0"/>
              </a:rPr>
              <a:t>r</a:t>
            </a:r>
            <a:r>
              <a:rPr lang="tr-TR" sz="2800" spc="17" dirty="0">
                <a:latin typeface="Times New Roman" panose="02020603050405020304" pitchFamily="18" charset="0"/>
                <a:cs typeface="Times New Roman" panose="02020603050405020304" pitchFamily="18" charset="0"/>
              </a:rPr>
              <a:t>a</a:t>
            </a:r>
            <a:r>
              <a:rPr lang="tr-TR" sz="2800" dirty="0">
                <a:latin typeface="Times New Roman" panose="02020603050405020304" pitchFamily="18" charset="0"/>
                <a:cs typeface="Times New Roman" panose="02020603050405020304" pitchFamily="18" charset="0"/>
              </a:rPr>
              <a:t>mı </a:t>
            </a:r>
            <a:r>
              <a:rPr lang="tr-TR" sz="2800" spc="-6" dirty="0">
                <a:latin typeface="Times New Roman" panose="02020603050405020304" pitchFamily="18" charset="0"/>
                <a:cs typeface="Times New Roman" panose="02020603050405020304" pitchFamily="18" charset="0"/>
              </a:rPr>
              <a:t>i</a:t>
            </a:r>
            <a:r>
              <a:rPr lang="tr-TR" sz="2800" spc="6" dirty="0">
                <a:latin typeface="Times New Roman" panose="02020603050405020304" pitchFamily="18" charset="0"/>
                <a:cs typeface="Times New Roman" panose="02020603050405020304" pitchFamily="18" charset="0"/>
              </a:rPr>
              <a:t>ç</a:t>
            </a:r>
            <a:r>
              <a:rPr lang="tr-TR" sz="2800" spc="-6" dirty="0">
                <a:latin typeface="Times New Roman" panose="02020603050405020304" pitchFamily="18" charset="0"/>
                <a:cs typeface="Times New Roman" panose="02020603050405020304" pitchFamily="18" charset="0"/>
              </a:rPr>
              <a:t>i</a:t>
            </a:r>
            <a:r>
              <a:rPr lang="tr-TR" sz="2800" dirty="0">
                <a:latin typeface="Times New Roman" panose="02020603050405020304" pitchFamily="18" charset="0"/>
                <a:cs typeface="Times New Roman" panose="02020603050405020304" pitchFamily="18" charset="0"/>
              </a:rPr>
              <a:t>n </a:t>
            </a:r>
            <a:r>
              <a:rPr lang="tr-TR" sz="2800" spc="-28" dirty="0">
                <a:latin typeface="Times New Roman" panose="02020603050405020304" pitchFamily="18" charset="0"/>
                <a:cs typeface="Times New Roman" panose="02020603050405020304" pitchFamily="18" charset="0"/>
              </a:rPr>
              <a:t>o</a:t>
            </a:r>
            <a:r>
              <a:rPr lang="tr-TR" sz="2800" dirty="0">
                <a:latin typeface="Times New Roman" panose="02020603050405020304" pitchFamily="18" charset="0"/>
                <a:cs typeface="Times New Roman" panose="02020603050405020304" pitchFamily="18" charset="0"/>
              </a:rPr>
              <a:t>rt</a:t>
            </a:r>
            <a:r>
              <a:rPr lang="tr-TR" sz="2800" spc="6" dirty="0">
                <a:latin typeface="Times New Roman" panose="02020603050405020304" pitchFamily="18" charset="0"/>
                <a:cs typeface="Times New Roman" panose="02020603050405020304" pitchFamily="18" charset="0"/>
              </a:rPr>
              <a:t>a</a:t>
            </a:r>
            <a:r>
              <a:rPr lang="tr-TR" sz="2800" dirty="0">
                <a:latin typeface="Times New Roman" panose="02020603050405020304" pitchFamily="18" charset="0"/>
                <a:cs typeface="Times New Roman" panose="02020603050405020304" pitchFamily="18" charset="0"/>
              </a:rPr>
              <a:t>k </a:t>
            </a:r>
            <a:r>
              <a:rPr lang="tr-TR" sz="2800" spc="-6" dirty="0">
                <a:latin typeface="Times New Roman" panose="02020603050405020304" pitchFamily="18" charset="0"/>
                <a:cs typeface="Times New Roman" panose="02020603050405020304" pitchFamily="18" charset="0"/>
              </a:rPr>
              <a:t>bir </a:t>
            </a:r>
            <a:r>
              <a:rPr lang="tr-TR" sz="2800" spc="17" dirty="0">
                <a:latin typeface="Times New Roman" panose="02020603050405020304" pitchFamily="18" charset="0"/>
                <a:cs typeface="Times New Roman" panose="02020603050405020304" pitchFamily="18" charset="0"/>
              </a:rPr>
              <a:t>a</a:t>
            </a:r>
            <a:r>
              <a:rPr lang="tr-TR" sz="2800" spc="6" dirty="0">
                <a:latin typeface="Times New Roman" panose="02020603050405020304" pitchFamily="18" charset="0"/>
                <a:cs typeface="Times New Roman" panose="02020603050405020304" pitchFamily="18" charset="0"/>
              </a:rPr>
              <a:t>n</a:t>
            </a:r>
            <a:r>
              <a:rPr lang="tr-TR" sz="2800" spc="-6" dirty="0">
                <a:latin typeface="Times New Roman" panose="02020603050405020304" pitchFamily="18" charset="0"/>
                <a:cs typeface="Times New Roman" panose="02020603050405020304" pitchFamily="18" charset="0"/>
              </a:rPr>
              <a:t>l</a:t>
            </a:r>
            <a:r>
              <a:rPr lang="tr-TR" sz="2800" dirty="0">
                <a:latin typeface="Times New Roman" panose="02020603050405020304" pitchFamily="18" charset="0"/>
                <a:cs typeface="Times New Roman" panose="02020603050405020304" pitchFamily="18" charset="0"/>
              </a:rPr>
              <a:t>ayış ve </a:t>
            </a:r>
            <a:r>
              <a:rPr lang="tr-TR" sz="2800" spc="6" dirty="0">
                <a:latin typeface="Times New Roman" panose="02020603050405020304" pitchFamily="18" charset="0"/>
                <a:cs typeface="Times New Roman" panose="02020603050405020304" pitchFamily="18" charset="0"/>
              </a:rPr>
              <a:t>ka</a:t>
            </a:r>
            <a:r>
              <a:rPr lang="tr-TR" sz="2800" spc="-6" dirty="0">
                <a:latin typeface="Times New Roman" panose="02020603050405020304" pitchFamily="18" charset="0"/>
                <a:cs typeface="Times New Roman" panose="02020603050405020304" pitchFamily="18" charset="0"/>
              </a:rPr>
              <a:t>p</a:t>
            </a:r>
            <a:r>
              <a:rPr lang="tr-TR" sz="2800" spc="-17" dirty="0">
                <a:latin typeface="Times New Roman" panose="02020603050405020304" pitchFamily="18" charset="0"/>
                <a:cs typeface="Times New Roman" panose="02020603050405020304" pitchFamily="18" charset="0"/>
              </a:rPr>
              <a:t>s</a:t>
            </a:r>
            <a:r>
              <a:rPr lang="tr-TR" sz="2800" spc="17" dirty="0">
                <a:latin typeface="Times New Roman" panose="02020603050405020304" pitchFamily="18" charset="0"/>
                <a:cs typeface="Times New Roman" panose="02020603050405020304" pitchFamily="18" charset="0"/>
              </a:rPr>
              <a:t>a</a:t>
            </a:r>
            <a:r>
              <a:rPr lang="tr-TR" sz="2800" dirty="0">
                <a:latin typeface="Times New Roman" panose="02020603050405020304" pitchFamily="18" charset="0"/>
                <a:cs typeface="Times New Roman" panose="02020603050405020304" pitchFamily="18" charset="0"/>
              </a:rPr>
              <a:t>yıcı </a:t>
            </a:r>
            <a:r>
              <a:rPr lang="tr-TR" sz="2800" spc="-6" dirty="0">
                <a:latin typeface="Times New Roman" panose="02020603050405020304" pitchFamily="18" charset="0"/>
                <a:cs typeface="Times New Roman" panose="02020603050405020304" pitchFamily="18" charset="0"/>
              </a:rPr>
              <a:t>bi</a:t>
            </a:r>
            <a:r>
              <a:rPr lang="tr-TR" sz="2800" dirty="0">
                <a:latin typeface="Times New Roman" panose="02020603050405020304" pitchFamily="18" charset="0"/>
                <a:cs typeface="Times New Roman" panose="02020603050405020304" pitchFamily="18" charset="0"/>
              </a:rPr>
              <a:t>r </a:t>
            </a:r>
            <a:r>
              <a:rPr lang="tr-TR" sz="2800" spc="6" dirty="0">
                <a:latin typeface="Times New Roman" panose="02020603050405020304" pitchFamily="18" charset="0"/>
                <a:cs typeface="Times New Roman" panose="02020603050405020304" pitchFamily="18" charset="0"/>
              </a:rPr>
              <a:t>çe</a:t>
            </a:r>
            <a:r>
              <a:rPr lang="tr-TR" sz="2800" dirty="0">
                <a:latin typeface="Times New Roman" panose="02020603050405020304" pitchFamily="18" charset="0"/>
                <a:cs typeface="Times New Roman" panose="02020603050405020304" pitchFamily="18" charset="0"/>
              </a:rPr>
              <a:t>r</a:t>
            </a:r>
            <a:r>
              <a:rPr lang="tr-TR" sz="2800" spc="6" dirty="0">
                <a:latin typeface="Times New Roman" panose="02020603050405020304" pitchFamily="18" charset="0"/>
                <a:cs typeface="Times New Roman" panose="02020603050405020304" pitchFamily="18" charset="0"/>
              </a:rPr>
              <a:t>çe</a:t>
            </a:r>
            <a:r>
              <a:rPr lang="tr-TR" sz="2800" dirty="0">
                <a:latin typeface="Times New Roman" panose="02020603050405020304" pitchFamily="18" charset="0"/>
                <a:cs typeface="Times New Roman" panose="02020603050405020304" pitchFamily="18" charset="0"/>
              </a:rPr>
              <a:t>ve </a:t>
            </a:r>
            <a:r>
              <a:rPr lang="tr-TR" sz="2800" spc="-6" dirty="0">
                <a:latin typeface="Times New Roman" panose="02020603050405020304" pitchFamily="18" charset="0"/>
                <a:cs typeface="Times New Roman" panose="02020603050405020304" pitchFamily="18" charset="0"/>
              </a:rPr>
              <a:t>oluşturulması ihtiyacı ile </a:t>
            </a:r>
            <a:r>
              <a:rPr lang="tr-TR" sz="2800" spc="-6" dirty="0" smtClean="0">
                <a:latin typeface="Times New Roman" panose="02020603050405020304" pitchFamily="18" charset="0"/>
                <a:cs typeface="Times New Roman" panose="02020603050405020304" pitchFamily="18" charset="0"/>
              </a:rPr>
              <a:t>destekleyici </a:t>
            </a:r>
            <a:r>
              <a:rPr lang="tr-TR" sz="2800" dirty="0" smtClean="0">
                <a:latin typeface="Times New Roman" panose="02020603050405020304" pitchFamily="18" charset="0"/>
                <a:cs typeface="Times New Roman" panose="02020603050405020304" pitchFamily="18" charset="0"/>
              </a:rPr>
              <a:t>kurumlara </a:t>
            </a:r>
            <a:r>
              <a:rPr lang="tr-TR" sz="2800" spc="-6" dirty="0">
                <a:latin typeface="Times New Roman" panose="02020603050405020304" pitchFamily="18" charset="0"/>
                <a:cs typeface="Times New Roman" panose="02020603050405020304" pitchFamily="18" charset="0"/>
              </a:rPr>
              <a:t>çağrıda</a:t>
            </a:r>
            <a:r>
              <a:rPr lang="tr-TR" sz="2800" spc="-17" dirty="0">
                <a:latin typeface="Times New Roman" panose="02020603050405020304" pitchFamily="18" charset="0"/>
                <a:cs typeface="Times New Roman" panose="02020603050405020304" pitchFamily="18" charset="0"/>
              </a:rPr>
              <a:t> bulunulmuştur.</a:t>
            </a:r>
            <a:endParaRPr lang="tr-TR" sz="2800" dirty="0">
              <a:latin typeface="Times New Roman" panose="02020603050405020304" pitchFamily="18" charset="0"/>
              <a:cs typeface="Times New Roman" panose="02020603050405020304" pitchFamily="18" charset="0"/>
            </a:endParaRPr>
          </a:p>
          <a:p>
            <a:pPr marL="0" indent="0" algn="just">
              <a:buNone/>
            </a:pPr>
            <a:endParaRPr lang="tr-TR" sz="2600" dirty="0">
              <a:latin typeface="Times New Roman" panose="02020603050405020304" pitchFamily="18" charset="0"/>
              <a:cs typeface="Times New Roman" panose="02020603050405020304" pitchFamily="18" charset="0"/>
            </a:endParaRPr>
          </a:p>
        </p:txBody>
      </p:sp>
      <p:pic>
        <p:nvPicPr>
          <p:cNvPr id="8" name="Picture 2" descr="C:\Users\Sevgi.Cetinkaya1\Desktop\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
        <p:nvSpPr>
          <p:cNvPr id="6" name="object 2"/>
          <p:cNvSpPr/>
          <p:nvPr/>
        </p:nvSpPr>
        <p:spPr>
          <a:xfrm>
            <a:off x="6783551" y="1417638"/>
            <a:ext cx="1748889" cy="2227385"/>
          </a:xfrm>
          <a:prstGeom prst="rect">
            <a:avLst/>
          </a:prstGeom>
          <a:blipFill>
            <a:blip r:embed="rId4" cstate="print"/>
            <a:stretch>
              <a:fillRect/>
            </a:stretch>
          </a:blipFill>
        </p:spPr>
        <p:txBody>
          <a:bodyPr wrap="square" lIns="0" tIns="0" rIns="0" bIns="0" rtlCol="0"/>
          <a:lstStyle/>
          <a:p>
            <a:endParaRPr sz="1984"/>
          </a:p>
        </p:txBody>
      </p:sp>
    </p:spTree>
    <p:extLst>
      <p:ext uri="{BB962C8B-B14F-4D97-AF65-F5344CB8AC3E}">
        <p14:creationId xmlns:p14="http://schemas.microsoft.com/office/powerpoint/2010/main" val="2152116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35696" y="548680"/>
            <a:ext cx="6192688" cy="868958"/>
          </a:xfrm>
        </p:spPr>
        <p:txBody>
          <a:bodyPr>
            <a:normAutofit/>
          </a:bodyPr>
          <a:lstStyle/>
          <a:p>
            <a:r>
              <a:rPr lang="tr-TR" sz="3200" dirty="0">
                <a:solidFill>
                  <a:srgbClr val="C00000"/>
                </a:solidFill>
                <a:latin typeface="Times New Roman" panose="02020603050405020304" pitchFamily="18" charset="0"/>
                <a:cs typeface="Times New Roman" panose="02020603050405020304" pitchFamily="18" charset="0"/>
              </a:rPr>
              <a:t>İÇ KONTROLÜN TARİHÇESİ</a:t>
            </a:r>
            <a:endParaRPr lang="tr-TR" sz="3000" b="1" dirty="0">
              <a:solidFill>
                <a:srgbClr val="C63508"/>
              </a:solidFill>
              <a:effectLst>
                <a:outerShdw blurRad="38100" dist="38100" dir="2700000" algn="tl">
                  <a:srgbClr val="000000">
                    <a:alpha val="43137"/>
                  </a:srgbClr>
                </a:outerShdw>
              </a:effectLst>
              <a:latin typeface="Cambria" panose="02040503050406030204" pitchFamily="18" charset="0"/>
              <a:cs typeface="Times New Roman" panose="02020603050405020304" pitchFamily="18" charset="0"/>
            </a:endParaRPr>
          </a:p>
        </p:txBody>
      </p:sp>
      <p:sp>
        <p:nvSpPr>
          <p:cNvPr id="3" name="İçerik Yer Tutucusu 2"/>
          <p:cNvSpPr>
            <a:spLocks noGrp="1"/>
          </p:cNvSpPr>
          <p:nvPr>
            <p:ph idx="1"/>
          </p:nvPr>
        </p:nvSpPr>
        <p:spPr>
          <a:xfrm>
            <a:off x="169168" y="1675456"/>
            <a:ext cx="6779096" cy="4525963"/>
          </a:xfrm>
        </p:spPr>
        <p:txBody>
          <a:bodyPr>
            <a:normAutofit lnSpcReduction="10000"/>
          </a:bodyPr>
          <a:lstStyle/>
          <a:p>
            <a:pPr marL="391978" marR="5600" indent="-377979" algn="just">
              <a:lnSpc>
                <a:spcPct val="150000"/>
              </a:lnSpc>
              <a:buFont typeface="Liberation Sans"/>
              <a:buChar char="•"/>
              <a:tabLst>
                <a:tab pos="391978" algn="l"/>
              </a:tabLst>
            </a:pPr>
            <a:r>
              <a:rPr lang="tr-TR" sz="2600" dirty="0">
                <a:latin typeface="Times New Roman" panose="02020603050405020304" pitchFamily="18" charset="0"/>
                <a:cs typeface="Times New Roman" panose="02020603050405020304" pitchFamily="18" charset="0"/>
              </a:rPr>
              <a:t>	</a:t>
            </a:r>
            <a:r>
              <a:rPr lang="tr-TR" sz="2800" spc="-6" dirty="0">
                <a:latin typeface="Times New Roman" panose="02020603050405020304" pitchFamily="18" charset="0"/>
                <a:cs typeface="Times New Roman" panose="02020603050405020304" pitchFamily="18" charset="0"/>
              </a:rPr>
              <a:t>Komisyonun bu çağrısı </a:t>
            </a:r>
            <a:r>
              <a:rPr lang="tr-TR" sz="2800" dirty="0">
                <a:latin typeface="Times New Roman" panose="02020603050405020304" pitchFamily="18" charset="0"/>
                <a:cs typeface="Times New Roman" panose="02020603050405020304" pitchFamily="18" charset="0"/>
              </a:rPr>
              <a:t>sonucunda </a:t>
            </a:r>
            <a:r>
              <a:rPr lang="tr-TR" sz="2800" spc="-6" dirty="0">
                <a:solidFill>
                  <a:srgbClr val="FF0000"/>
                </a:solidFill>
                <a:latin typeface="Times New Roman" panose="02020603050405020304" pitchFamily="18" charset="0"/>
                <a:cs typeface="Times New Roman" panose="02020603050405020304" pitchFamily="18" charset="0"/>
              </a:rPr>
              <a:t>Destekleyici  Kurumlar Komitesi (COSO)</a:t>
            </a:r>
            <a:r>
              <a:rPr lang="tr-TR" sz="2800" spc="28" dirty="0">
                <a:solidFill>
                  <a:srgbClr val="FF0000"/>
                </a:solidFill>
                <a:latin typeface="Times New Roman" panose="02020603050405020304" pitchFamily="18" charset="0"/>
                <a:cs typeface="Times New Roman" panose="02020603050405020304" pitchFamily="18" charset="0"/>
              </a:rPr>
              <a:t> </a:t>
            </a:r>
            <a:r>
              <a:rPr lang="tr-TR" sz="2800" spc="-17" dirty="0">
                <a:latin typeface="Times New Roman" panose="02020603050405020304" pitchFamily="18" charset="0"/>
                <a:cs typeface="Times New Roman" panose="02020603050405020304" pitchFamily="18" charset="0"/>
              </a:rPr>
              <a:t>oluşturulmuştur.</a:t>
            </a:r>
            <a:endParaRPr lang="tr-TR" sz="2800" dirty="0">
              <a:latin typeface="Times New Roman" panose="02020603050405020304" pitchFamily="18" charset="0"/>
              <a:cs typeface="Times New Roman" panose="02020603050405020304" pitchFamily="18" charset="0"/>
            </a:endParaRPr>
          </a:p>
          <a:p>
            <a:pPr marL="391978" marR="14699" indent="-377979" algn="just">
              <a:lnSpc>
                <a:spcPct val="150000"/>
              </a:lnSpc>
              <a:tabLst>
                <a:tab pos="603366" algn="l"/>
              </a:tabLst>
            </a:pPr>
            <a:r>
              <a:rPr lang="tr-TR" sz="2800" spc="-11" dirty="0">
                <a:latin typeface="Times New Roman" panose="02020603050405020304" pitchFamily="18" charset="0"/>
                <a:cs typeface="Times New Roman" panose="02020603050405020304" pitchFamily="18" charset="0"/>
              </a:rPr>
              <a:t>COSO </a:t>
            </a:r>
            <a:r>
              <a:rPr lang="tr-TR" sz="2800" dirty="0">
                <a:latin typeface="Times New Roman" panose="02020603050405020304" pitchFamily="18" charset="0"/>
                <a:cs typeface="Times New Roman" panose="02020603050405020304" pitchFamily="18" charset="0"/>
              </a:rPr>
              <a:t>mevcut kaynaklardaki </a:t>
            </a:r>
            <a:r>
              <a:rPr lang="tr-TR" sz="2800" spc="-6" dirty="0">
                <a:latin typeface="Times New Roman" panose="02020603050405020304" pitchFamily="18" charset="0"/>
                <a:cs typeface="Times New Roman" panose="02020603050405020304" pitchFamily="18" charset="0"/>
              </a:rPr>
              <a:t>iç kontrol ile ilgili  eğilimleri birleştirerek etkinliğin değerlendirilmesi  için </a:t>
            </a:r>
            <a:r>
              <a:rPr lang="tr-TR" sz="2800" dirty="0">
                <a:latin typeface="Times New Roman" panose="02020603050405020304" pitchFamily="18" charset="0"/>
                <a:cs typeface="Times New Roman" panose="02020603050405020304" pitchFamily="18" charset="0"/>
              </a:rPr>
              <a:t>geniş kapsamlı ve </a:t>
            </a:r>
            <a:r>
              <a:rPr lang="tr-TR" sz="2800" spc="-6" dirty="0">
                <a:latin typeface="Times New Roman" panose="02020603050405020304" pitchFamily="18" charset="0"/>
                <a:cs typeface="Times New Roman" panose="02020603050405020304" pitchFamily="18" charset="0"/>
              </a:rPr>
              <a:t>pratik kriterler </a:t>
            </a:r>
            <a:r>
              <a:rPr lang="tr-TR" sz="2800" spc="-17" dirty="0">
                <a:latin typeface="Times New Roman" panose="02020603050405020304" pitchFamily="18" charset="0"/>
                <a:cs typeface="Times New Roman" panose="02020603050405020304" pitchFamily="18" charset="0"/>
              </a:rPr>
              <a:t>geliştirmiştir.</a:t>
            </a:r>
            <a:endParaRPr lang="tr-TR" sz="2800" dirty="0">
              <a:latin typeface="Times New Roman" panose="02020603050405020304" pitchFamily="18" charset="0"/>
              <a:cs typeface="Times New Roman" panose="02020603050405020304" pitchFamily="18" charset="0"/>
            </a:endParaRPr>
          </a:p>
          <a:p>
            <a:pPr marL="0" indent="0" algn="just" fontAlgn="base">
              <a:buNone/>
            </a:pPr>
            <a:endParaRPr lang="tr-TR" sz="2600" dirty="0">
              <a:latin typeface="Times New Roman" panose="02020603050405020304" pitchFamily="18" charset="0"/>
              <a:cs typeface="Times New Roman" panose="02020603050405020304" pitchFamily="18" charset="0"/>
            </a:endParaRPr>
          </a:p>
        </p:txBody>
      </p:sp>
      <p:pic>
        <p:nvPicPr>
          <p:cNvPr id="8" name="Picture 2" descr="C:\Users\Sevgi.Cetinkaya1\Desktop\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
        <p:nvSpPr>
          <p:cNvPr id="5" name="object 3"/>
          <p:cNvSpPr/>
          <p:nvPr/>
        </p:nvSpPr>
        <p:spPr>
          <a:xfrm>
            <a:off x="7236297" y="1417638"/>
            <a:ext cx="1224135" cy="1939353"/>
          </a:xfrm>
          <a:prstGeom prst="rect">
            <a:avLst/>
          </a:prstGeom>
          <a:blipFill>
            <a:blip r:embed="rId3" cstate="print"/>
            <a:stretch>
              <a:fillRect/>
            </a:stretch>
          </a:blipFill>
        </p:spPr>
        <p:txBody>
          <a:bodyPr wrap="square" lIns="0" tIns="0" rIns="0" bIns="0" rtlCol="0"/>
          <a:lstStyle/>
          <a:p>
            <a:endParaRPr sz="1984"/>
          </a:p>
        </p:txBody>
      </p:sp>
    </p:spTree>
    <p:extLst>
      <p:ext uri="{BB962C8B-B14F-4D97-AF65-F5344CB8AC3E}">
        <p14:creationId xmlns:p14="http://schemas.microsoft.com/office/powerpoint/2010/main" val="2540321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35696" y="548680"/>
            <a:ext cx="6192688" cy="868958"/>
          </a:xfrm>
        </p:spPr>
        <p:txBody>
          <a:bodyPr>
            <a:normAutofit/>
          </a:bodyPr>
          <a:lstStyle/>
          <a:p>
            <a:r>
              <a:rPr lang="tr-TR" sz="3200" dirty="0">
                <a:solidFill>
                  <a:srgbClr val="C00000"/>
                </a:solidFill>
                <a:latin typeface="Times New Roman" panose="02020603050405020304" pitchFamily="18" charset="0"/>
                <a:cs typeface="Times New Roman" panose="02020603050405020304" pitchFamily="18" charset="0"/>
              </a:rPr>
              <a:t>İÇ KONTROLÜN TARİHÇESİ</a:t>
            </a:r>
            <a:endParaRPr lang="tr-TR" sz="3000" b="1" dirty="0">
              <a:solidFill>
                <a:srgbClr val="C63508"/>
              </a:solidFill>
              <a:effectLst>
                <a:outerShdw blurRad="38100" dist="38100" dir="2700000" algn="tl">
                  <a:srgbClr val="000000">
                    <a:alpha val="43137"/>
                  </a:srgbClr>
                </a:outerShdw>
              </a:effectLst>
              <a:latin typeface="Cambria" panose="02040503050406030204" pitchFamily="18" charset="0"/>
              <a:cs typeface="Times New Roman" panose="02020603050405020304" pitchFamily="18" charset="0"/>
            </a:endParaRPr>
          </a:p>
        </p:txBody>
      </p:sp>
      <p:sp>
        <p:nvSpPr>
          <p:cNvPr id="3" name="İçerik Yer Tutucusu 2"/>
          <p:cNvSpPr>
            <a:spLocks noGrp="1"/>
          </p:cNvSpPr>
          <p:nvPr>
            <p:ph idx="1"/>
          </p:nvPr>
        </p:nvSpPr>
        <p:spPr>
          <a:xfrm>
            <a:off x="467544" y="1367730"/>
            <a:ext cx="6192688" cy="4525963"/>
          </a:xfrm>
        </p:spPr>
        <p:txBody>
          <a:bodyPr>
            <a:normAutofit/>
          </a:bodyPr>
          <a:lstStyle/>
          <a:p>
            <a:pPr marL="470499" marR="5600" indent="-457200" algn="just">
              <a:lnSpc>
                <a:spcPct val="150000"/>
              </a:lnSpc>
            </a:pPr>
            <a:r>
              <a:rPr lang="tr-TR" sz="2000" dirty="0" smtClean="0">
                <a:latin typeface="Cambria" panose="02040503050406030204" pitchFamily="18" charset="0"/>
                <a:cs typeface="Times New Roman" panose="02020603050405020304" pitchFamily="18" charset="0"/>
              </a:rPr>
              <a:t>	</a:t>
            </a:r>
            <a:r>
              <a:rPr lang="tr-TR" sz="2000" spc="17" dirty="0">
                <a:latin typeface="Times New Roman" panose="02020603050405020304" pitchFamily="18" charset="0"/>
                <a:cs typeface="Times New Roman" panose="02020603050405020304" pitchFamily="18" charset="0"/>
              </a:rPr>
              <a:t>Treadway </a:t>
            </a:r>
            <a:r>
              <a:rPr lang="tr-TR" sz="2000" spc="-6" dirty="0">
                <a:latin typeface="Times New Roman" panose="02020603050405020304" pitchFamily="18" charset="0"/>
                <a:cs typeface="Times New Roman" panose="02020603050405020304" pitchFamily="18" charset="0"/>
              </a:rPr>
              <a:t>Komisyonunu </a:t>
            </a:r>
            <a:r>
              <a:rPr lang="tr-TR" sz="2000" dirty="0">
                <a:latin typeface="Times New Roman" panose="02020603050405020304" pitchFamily="18" charset="0"/>
                <a:cs typeface="Times New Roman" panose="02020603050405020304" pitchFamily="18" charset="0"/>
              </a:rPr>
              <a:t>Destekleyen </a:t>
            </a:r>
            <a:r>
              <a:rPr lang="tr-TR" sz="2000" spc="-6" dirty="0">
                <a:latin typeface="Times New Roman" panose="02020603050405020304" pitchFamily="18" charset="0"/>
                <a:cs typeface="Times New Roman" panose="02020603050405020304" pitchFamily="18" charset="0"/>
              </a:rPr>
              <a:t>Kuruluşlar  Komitesi (</a:t>
            </a:r>
            <a:r>
              <a:rPr lang="tr-TR" sz="2000" spc="-6" dirty="0" err="1">
                <a:latin typeface="Times New Roman" panose="02020603050405020304" pitchFamily="18" charset="0"/>
                <a:cs typeface="Times New Roman" panose="02020603050405020304" pitchFamily="18" charset="0"/>
              </a:rPr>
              <a:t>Comittee</a:t>
            </a:r>
            <a:r>
              <a:rPr lang="tr-TR" sz="2000" spc="-6" dirty="0">
                <a:latin typeface="Times New Roman" panose="02020603050405020304" pitchFamily="18" charset="0"/>
                <a:cs typeface="Times New Roman" panose="02020603050405020304" pitchFamily="18" charset="0"/>
              </a:rPr>
              <a:t> </a:t>
            </a:r>
            <a:r>
              <a:rPr lang="tr-TR" sz="2000" spc="-11" dirty="0">
                <a:latin typeface="Times New Roman" panose="02020603050405020304" pitchFamily="18" charset="0"/>
                <a:cs typeface="Times New Roman" panose="02020603050405020304" pitchFamily="18" charset="0"/>
              </a:rPr>
              <a:t>of </a:t>
            </a:r>
            <a:r>
              <a:rPr lang="tr-TR" sz="2000" spc="-11" dirty="0" err="1">
                <a:latin typeface="Times New Roman" panose="02020603050405020304" pitchFamily="18" charset="0"/>
                <a:cs typeface="Times New Roman" panose="02020603050405020304" pitchFamily="18" charset="0"/>
              </a:rPr>
              <a:t>Sponsoring</a:t>
            </a:r>
            <a:r>
              <a:rPr lang="tr-TR" sz="2000" spc="-11" dirty="0">
                <a:latin typeface="Times New Roman" panose="02020603050405020304" pitchFamily="18" charset="0"/>
                <a:cs typeface="Times New Roman" panose="02020603050405020304" pitchFamily="18" charset="0"/>
              </a:rPr>
              <a:t> </a:t>
            </a:r>
            <a:r>
              <a:rPr lang="tr-TR" sz="2000" spc="-6" dirty="0" err="1">
                <a:latin typeface="Times New Roman" panose="02020603050405020304" pitchFamily="18" charset="0"/>
                <a:cs typeface="Times New Roman" panose="02020603050405020304" pitchFamily="18" charset="0"/>
              </a:rPr>
              <a:t>Organizations</a:t>
            </a:r>
            <a:r>
              <a:rPr lang="tr-TR" sz="2000" spc="-6" dirty="0">
                <a:latin typeface="Times New Roman" panose="02020603050405020304" pitchFamily="18" charset="0"/>
                <a:cs typeface="Times New Roman" panose="02020603050405020304" pitchFamily="18" charset="0"/>
              </a:rPr>
              <a:t>  </a:t>
            </a:r>
            <a:r>
              <a:rPr lang="tr-TR" sz="2000" spc="-11" dirty="0">
                <a:latin typeface="Times New Roman" panose="02020603050405020304" pitchFamily="18" charset="0"/>
                <a:cs typeface="Times New Roman" panose="02020603050405020304" pitchFamily="18" charset="0"/>
              </a:rPr>
              <a:t>of </a:t>
            </a:r>
            <a:r>
              <a:rPr lang="tr-TR" sz="2000" spc="-17" dirty="0">
                <a:latin typeface="Times New Roman" panose="02020603050405020304" pitchFamily="18" charset="0"/>
                <a:cs typeface="Times New Roman" panose="02020603050405020304" pitchFamily="18" charset="0"/>
              </a:rPr>
              <a:t>Treadway </a:t>
            </a:r>
            <a:r>
              <a:rPr lang="tr-TR" sz="2000" spc="-11" dirty="0" err="1">
                <a:latin typeface="Times New Roman" panose="02020603050405020304" pitchFamily="18" charset="0"/>
                <a:cs typeface="Times New Roman" panose="02020603050405020304" pitchFamily="18" charset="0"/>
              </a:rPr>
              <a:t>Comission</a:t>
            </a:r>
            <a:r>
              <a:rPr lang="tr-TR" sz="2000" spc="-11" dirty="0">
                <a:latin typeface="Times New Roman" panose="02020603050405020304" pitchFamily="18" charset="0"/>
                <a:cs typeface="Times New Roman" panose="02020603050405020304" pitchFamily="18" charset="0"/>
              </a:rPr>
              <a:t>–COSO) </a:t>
            </a:r>
            <a:r>
              <a:rPr lang="tr-TR" sz="2000" spc="-6" dirty="0">
                <a:latin typeface="Times New Roman" panose="02020603050405020304" pitchFamily="18" charset="0"/>
                <a:cs typeface="Times New Roman" panose="02020603050405020304" pitchFamily="18" charset="0"/>
              </a:rPr>
              <a:t>çalışma grubu,  </a:t>
            </a:r>
            <a:r>
              <a:rPr lang="tr-TR" sz="2000" dirty="0">
                <a:latin typeface="Times New Roman" panose="02020603050405020304" pitchFamily="18" charset="0"/>
                <a:cs typeface="Times New Roman" panose="02020603050405020304" pitchFamily="18" charset="0"/>
              </a:rPr>
              <a:t>1992 </a:t>
            </a:r>
            <a:r>
              <a:rPr lang="tr-TR" sz="2000" spc="-6" dirty="0">
                <a:latin typeface="Times New Roman" panose="02020603050405020304" pitchFamily="18" charset="0"/>
                <a:cs typeface="Times New Roman" panose="02020603050405020304" pitchFamily="18" charset="0"/>
              </a:rPr>
              <a:t>yılında, </a:t>
            </a:r>
            <a:r>
              <a:rPr lang="tr-TR" sz="2000" spc="-11" dirty="0">
                <a:latin typeface="Times New Roman" panose="02020603050405020304" pitchFamily="18" charset="0"/>
                <a:cs typeface="Times New Roman" panose="02020603050405020304" pitchFamily="18" charset="0"/>
              </a:rPr>
              <a:t>COSO Modeli </a:t>
            </a:r>
            <a:r>
              <a:rPr lang="tr-TR" sz="2000" spc="-6" dirty="0">
                <a:latin typeface="Times New Roman" panose="02020603050405020304" pitchFamily="18" charset="0"/>
                <a:cs typeface="Times New Roman" panose="02020603050405020304" pitchFamily="18" charset="0"/>
              </a:rPr>
              <a:t>olarak bilinen </a:t>
            </a:r>
            <a:r>
              <a:rPr lang="tr-TR" sz="2000" b="1" spc="-11" dirty="0">
                <a:solidFill>
                  <a:srgbClr val="FF0000"/>
                </a:solidFill>
                <a:latin typeface="Times New Roman" panose="02020603050405020304" pitchFamily="18" charset="0"/>
                <a:cs typeface="Times New Roman" panose="02020603050405020304" pitchFamily="18" charset="0"/>
              </a:rPr>
              <a:t>İç  </a:t>
            </a:r>
            <a:r>
              <a:rPr lang="tr-TR" sz="2000" b="1" spc="-6" dirty="0">
                <a:solidFill>
                  <a:srgbClr val="FF0000"/>
                </a:solidFill>
                <a:latin typeface="Times New Roman" panose="02020603050405020304" pitchFamily="18" charset="0"/>
                <a:cs typeface="Times New Roman" panose="02020603050405020304" pitchFamily="18" charset="0"/>
              </a:rPr>
              <a:t>Kontrol Bütünleşik Çerçeve </a:t>
            </a:r>
            <a:r>
              <a:rPr lang="tr-TR" sz="2000" b="1" dirty="0">
                <a:solidFill>
                  <a:srgbClr val="FF0000"/>
                </a:solidFill>
                <a:latin typeface="Times New Roman" panose="02020603050405020304" pitchFamily="18" charset="0"/>
                <a:cs typeface="Times New Roman" panose="02020603050405020304" pitchFamily="18" charset="0"/>
              </a:rPr>
              <a:t>Raporu</a:t>
            </a:r>
            <a:r>
              <a:rPr lang="tr-TR" sz="2000" dirty="0">
                <a:latin typeface="Times New Roman" panose="02020603050405020304" pitchFamily="18" charset="0"/>
                <a:cs typeface="Times New Roman" panose="02020603050405020304" pitchFamily="18" charset="0"/>
              </a:rPr>
              <a:t>nu  </a:t>
            </a:r>
            <a:r>
              <a:rPr lang="tr-TR" sz="2000" spc="-17" dirty="0">
                <a:latin typeface="Times New Roman" panose="02020603050405020304" pitchFamily="18" charset="0"/>
                <a:cs typeface="Times New Roman" panose="02020603050405020304" pitchFamily="18" charset="0"/>
              </a:rPr>
              <a:t>yayımlamıştır.</a:t>
            </a:r>
            <a:endParaRPr lang="tr-TR" sz="2000" dirty="0">
              <a:latin typeface="Times New Roman" panose="02020603050405020304" pitchFamily="18" charset="0"/>
              <a:cs typeface="Times New Roman" panose="02020603050405020304" pitchFamily="18" charset="0"/>
            </a:endParaRPr>
          </a:p>
          <a:p>
            <a:pPr marL="470499" marR="8400" indent="-457200" algn="just">
              <a:lnSpc>
                <a:spcPct val="150000"/>
              </a:lnSpc>
            </a:pPr>
            <a:r>
              <a:rPr lang="tr-TR" sz="2000" spc="50" dirty="0">
                <a:latin typeface="Times New Roman" panose="02020603050405020304" pitchFamily="18" charset="0"/>
                <a:cs typeface="Times New Roman" panose="02020603050405020304" pitchFamily="18" charset="0"/>
              </a:rPr>
              <a:t>COSO </a:t>
            </a:r>
            <a:r>
              <a:rPr lang="tr-TR" sz="2000" spc="-6" dirty="0">
                <a:latin typeface="Times New Roman" panose="02020603050405020304" pitchFamily="18" charset="0"/>
                <a:cs typeface="Times New Roman" panose="02020603050405020304" pitchFamily="18" charset="0"/>
              </a:rPr>
              <a:t>2004 yılında </a:t>
            </a:r>
            <a:r>
              <a:rPr lang="tr-TR" sz="2000" b="1" spc="-6" dirty="0">
                <a:solidFill>
                  <a:srgbClr val="FF0000"/>
                </a:solidFill>
                <a:latin typeface="Times New Roman" panose="02020603050405020304" pitchFamily="18" charset="0"/>
                <a:cs typeface="Times New Roman" panose="02020603050405020304" pitchFamily="18" charset="0"/>
              </a:rPr>
              <a:t>Kurumsal Risk Yönetimi-  Bütünleşik </a:t>
            </a:r>
            <a:r>
              <a:rPr lang="tr-TR" sz="2000" b="1" spc="-11" dirty="0">
                <a:solidFill>
                  <a:srgbClr val="FF0000"/>
                </a:solidFill>
                <a:latin typeface="Times New Roman" panose="02020603050405020304" pitchFamily="18" charset="0"/>
                <a:cs typeface="Times New Roman" panose="02020603050405020304" pitchFamily="18" charset="0"/>
              </a:rPr>
              <a:t>Çerçeve </a:t>
            </a:r>
            <a:r>
              <a:rPr lang="tr-TR" sz="2000" spc="-6" dirty="0">
                <a:latin typeface="Times New Roman" panose="02020603050405020304" pitchFamily="18" charset="0"/>
                <a:cs typeface="Times New Roman" panose="02020603050405020304" pitchFamily="18" charset="0"/>
              </a:rPr>
              <a:t>(Enterprise </a:t>
            </a:r>
            <a:r>
              <a:rPr lang="tr-TR" sz="2000" spc="-11" dirty="0">
                <a:latin typeface="Times New Roman" panose="02020603050405020304" pitchFamily="18" charset="0"/>
                <a:cs typeface="Times New Roman" panose="02020603050405020304" pitchFamily="18" charset="0"/>
              </a:rPr>
              <a:t>Risk  </a:t>
            </a:r>
            <a:r>
              <a:rPr lang="tr-TR" sz="2000" dirty="0">
                <a:latin typeface="Times New Roman" panose="02020603050405020304" pitchFamily="18" charset="0"/>
                <a:cs typeface="Times New Roman" panose="02020603050405020304" pitchFamily="18" charset="0"/>
              </a:rPr>
              <a:t>Management - </a:t>
            </a:r>
            <a:r>
              <a:rPr lang="tr-TR" sz="2000" spc="-6" dirty="0" err="1">
                <a:latin typeface="Times New Roman" panose="02020603050405020304" pitchFamily="18" charset="0"/>
                <a:cs typeface="Times New Roman" panose="02020603050405020304" pitchFamily="18" charset="0"/>
              </a:rPr>
              <a:t>Integrated</a:t>
            </a:r>
            <a:r>
              <a:rPr lang="tr-TR" sz="2000" spc="-6" dirty="0">
                <a:latin typeface="Times New Roman" panose="02020603050405020304" pitchFamily="18" charset="0"/>
                <a:cs typeface="Times New Roman" panose="02020603050405020304" pitchFamily="18" charset="0"/>
              </a:rPr>
              <a:t> Framework) çalışmasını  </a:t>
            </a:r>
            <a:r>
              <a:rPr lang="tr-TR" sz="2000" spc="-17" dirty="0">
                <a:latin typeface="Times New Roman" panose="02020603050405020304" pitchFamily="18" charset="0"/>
                <a:cs typeface="Times New Roman" panose="02020603050405020304" pitchFamily="18" charset="0"/>
              </a:rPr>
              <a:t>yayımlamıştır.</a:t>
            </a:r>
            <a:endParaRPr lang="tr-TR" sz="2000" dirty="0">
              <a:latin typeface="Times New Roman" panose="02020603050405020304" pitchFamily="18" charset="0"/>
              <a:cs typeface="Times New Roman" panose="02020603050405020304" pitchFamily="18" charset="0"/>
            </a:endParaRPr>
          </a:p>
          <a:p>
            <a:pPr marL="0" indent="0" algn="just" fontAlgn="base">
              <a:buNone/>
            </a:pPr>
            <a:endParaRPr lang="tr-TR" sz="2000" dirty="0">
              <a:latin typeface="Cambria" panose="02040503050406030204" pitchFamily="18" charset="0"/>
              <a:cs typeface="Times New Roman" panose="02020603050405020304" pitchFamily="18" charset="0"/>
            </a:endParaRPr>
          </a:p>
        </p:txBody>
      </p:sp>
      <p:pic>
        <p:nvPicPr>
          <p:cNvPr id="8" name="Picture 2" descr="C:\Users\Sevgi.Cetinkaya1\Desktop\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
        <p:nvSpPr>
          <p:cNvPr id="5" name="object 2"/>
          <p:cNvSpPr/>
          <p:nvPr/>
        </p:nvSpPr>
        <p:spPr>
          <a:xfrm>
            <a:off x="7524329" y="1164444"/>
            <a:ext cx="1296143" cy="2123708"/>
          </a:xfrm>
          <a:prstGeom prst="rect">
            <a:avLst/>
          </a:prstGeom>
          <a:blipFill>
            <a:blip r:embed="rId3" cstate="print"/>
            <a:stretch>
              <a:fillRect/>
            </a:stretch>
          </a:blipFill>
        </p:spPr>
        <p:txBody>
          <a:bodyPr wrap="square" lIns="0" tIns="0" rIns="0" bIns="0" rtlCol="0"/>
          <a:lstStyle/>
          <a:p>
            <a:endParaRPr sz="1984"/>
          </a:p>
        </p:txBody>
      </p:sp>
    </p:spTree>
    <p:extLst>
      <p:ext uri="{BB962C8B-B14F-4D97-AF65-F5344CB8AC3E}">
        <p14:creationId xmlns:p14="http://schemas.microsoft.com/office/powerpoint/2010/main" val="496539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35696" y="548680"/>
            <a:ext cx="6192688" cy="868958"/>
          </a:xfrm>
        </p:spPr>
        <p:txBody>
          <a:bodyPr>
            <a:normAutofit fontScale="90000"/>
          </a:bodyPr>
          <a:lstStyle/>
          <a:p>
            <a:r>
              <a:rPr lang="tr-TR" sz="3200" dirty="0">
                <a:solidFill>
                  <a:srgbClr val="C00000"/>
                </a:solidFill>
                <a:latin typeface="Times New Roman" panose="02020603050405020304" pitchFamily="18" charset="0"/>
                <a:ea typeface="Batang" pitchFamily="18" charset="-127"/>
                <a:cs typeface="Times New Roman" panose="02020603050405020304" pitchFamily="18" charset="0"/>
              </a:rPr>
              <a:t>ULUSLAR ARASI TAAHHÜTLER</a:t>
            </a:r>
            <a:br>
              <a:rPr lang="tr-TR" sz="3200" dirty="0">
                <a:solidFill>
                  <a:srgbClr val="C00000"/>
                </a:solidFill>
                <a:latin typeface="Times New Roman" panose="02020603050405020304" pitchFamily="18" charset="0"/>
                <a:ea typeface="Batang" pitchFamily="18" charset="-127"/>
                <a:cs typeface="Times New Roman" panose="02020603050405020304" pitchFamily="18" charset="0"/>
              </a:rPr>
            </a:br>
            <a:r>
              <a:rPr lang="tr-TR" sz="3200" dirty="0">
                <a:solidFill>
                  <a:srgbClr val="C00000"/>
                </a:solidFill>
                <a:latin typeface="Times New Roman" panose="02020603050405020304" pitchFamily="18" charset="0"/>
                <a:ea typeface="Batang" pitchFamily="18" charset="-127"/>
                <a:cs typeface="Times New Roman" panose="02020603050405020304" pitchFamily="18" charset="0"/>
              </a:rPr>
              <a:t>(AVRUPA BİRLİĞİ)</a:t>
            </a:r>
            <a:endParaRPr lang="tr-TR" sz="3000" b="1" dirty="0">
              <a:solidFill>
                <a:srgbClr val="C63508"/>
              </a:solidFill>
              <a:effectLst>
                <a:outerShdw blurRad="38100" dist="38100" dir="2700000" algn="tl">
                  <a:srgbClr val="000000">
                    <a:alpha val="43137"/>
                  </a:srgbClr>
                </a:outerShdw>
              </a:effectLst>
              <a:latin typeface="Cambria" panose="02040503050406030204" pitchFamily="18" charset="0"/>
              <a:cs typeface="Times New Roman" panose="02020603050405020304" pitchFamily="18" charset="0"/>
            </a:endParaRPr>
          </a:p>
        </p:txBody>
      </p:sp>
      <p:sp>
        <p:nvSpPr>
          <p:cNvPr id="3" name="İçerik Yer Tutucusu 2"/>
          <p:cNvSpPr>
            <a:spLocks noGrp="1"/>
          </p:cNvSpPr>
          <p:nvPr>
            <p:ph idx="1"/>
          </p:nvPr>
        </p:nvSpPr>
        <p:spPr>
          <a:xfrm>
            <a:off x="457200" y="1600200"/>
            <a:ext cx="7859216" cy="4525963"/>
          </a:xfrm>
        </p:spPr>
        <p:txBody>
          <a:bodyPr>
            <a:normAutofit/>
          </a:bodyPr>
          <a:lstStyle/>
          <a:p>
            <a:pPr marL="60145" indent="0" algn="just">
              <a:buNone/>
              <a:defRPr/>
            </a:pPr>
            <a:r>
              <a:rPr lang="tr-TR" sz="2400" dirty="0">
                <a:solidFill>
                  <a:sysClr val="windowText" lastClr="000000"/>
                </a:solidFill>
                <a:latin typeface="Calibri Light" panose="020F0302020204030204" pitchFamily="34" charset="0"/>
                <a:cs typeface="Calibri Light" panose="020F0302020204030204" pitchFamily="34" charset="0"/>
              </a:rPr>
              <a:t>Ülkemizde Avrupa Birliği mali mevzuatına uyum çerçevesinde;</a:t>
            </a:r>
          </a:p>
          <a:p>
            <a:pPr marL="60145" indent="0" algn="just">
              <a:buNone/>
              <a:defRPr/>
            </a:pPr>
            <a:endParaRPr lang="tr-TR" sz="2400" dirty="0">
              <a:solidFill>
                <a:sysClr val="windowText" lastClr="000000"/>
              </a:solidFill>
              <a:latin typeface="Calibri Light" panose="020F0302020204030204" pitchFamily="34" charset="0"/>
              <a:cs typeface="Calibri Light" panose="020F0302020204030204" pitchFamily="34" charset="0"/>
            </a:endParaRPr>
          </a:p>
          <a:p>
            <a:pPr marL="461109" indent="-400964" algn="just">
              <a:buFont typeface="Wingdings" panose="05000000000000000000" pitchFamily="2" charset="2"/>
              <a:buChar char="Ø"/>
              <a:defRPr/>
            </a:pPr>
            <a:r>
              <a:rPr lang="tr-TR" sz="2400" dirty="0">
                <a:solidFill>
                  <a:sysClr val="windowText" lastClr="000000"/>
                </a:solidFill>
                <a:latin typeface="Calibri Light" panose="020F0302020204030204" pitchFamily="34" charset="0"/>
                <a:cs typeface="Calibri Light" panose="020F0302020204030204" pitchFamily="34" charset="0"/>
              </a:rPr>
              <a:t>10.12.2003 tarihinde kabul edilerek yasalaşan 5018 sayılı Kamu Mali Yönetimi ve Kontrol Kanunu ile kamu mali yönetiminde köklü bir değişiklik yapılmıştır.</a:t>
            </a:r>
          </a:p>
          <a:p>
            <a:pPr marL="60145" indent="0" algn="just">
              <a:buNone/>
              <a:defRPr/>
            </a:pPr>
            <a:r>
              <a:rPr lang="tr-TR" sz="2400" dirty="0">
                <a:solidFill>
                  <a:sysClr val="windowText" lastClr="000000"/>
                </a:solidFill>
                <a:latin typeface="Calibri Light" panose="020F0302020204030204" pitchFamily="34" charset="0"/>
                <a:cs typeface="Calibri Light" panose="020F0302020204030204" pitchFamily="34" charset="0"/>
              </a:rPr>
              <a:t> </a:t>
            </a:r>
          </a:p>
          <a:p>
            <a:pPr marL="461109" indent="-400964" algn="just">
              <a:buFont typeface="Wingdings" panose="05000000000000000000" pitchFamily="2" charset="2"/>
              <a:buChar char="Ø"/>
              <a:defRPr/>
            </a:pPr>
            <a:r>
              <a:rPr lang="tr-TR" sz="2400" dirty="0">
                <a:solidFill>
                  <a:sysClr val="windowText" lastClr="000000"/>
                </a:solidFill>
                <a:latin typeface="Calibri Light" panose="020F0302020204030204" pitchFamily="34" charset="0"/>
                <a:cs typeface="Calibri Light" panose="020F0302020204030204" pitchFamily="34" charset="0"/>
              </a:rPr>
              <a:t>Yapılan en önemli değişikliklerden birisi de merkezi kontrolden iç kontrole geçiş olmuştur.</a:t>
            </a:r>
          </a:p>
          <a:p>
            <a:pPr algn="just" fontAlgn="base">
              <a:buFont typeface="Wingdings" panose="05000000000000000000" pitchFamily="2" charset="2"/>
              <a:buChar char="ü"/>
            </a:pPr>
            <a:endParaRPr lang="tr-TR" sz="2600" dirty="0">
              <a:latin typeface="Times New Roman" panose="02020603050405020304" pitchFamily="18" charset="0"/>
              <a:cs typeface="Times New Roman" panose="02020603050405020304" pitchFamily="18" charset="0"/>
            </a:endParaRPr>
          </a:p>
        </p:txBody>
      </p:sp>
      <p:pic>
        <p:nvPicPr>
          <p:cNvPr id="8" name="Picture 2" descr="C:\Users\Sevgi.Cetinkaya1\Desktop\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5256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195736" y="587829"/>
            <a:ext cx="6948264" cy="1012371"/>
          </a:xfrm>
        </p:spPr>
        <p:txBody>
          <a:bodyPr>
            <a:normAutofit fontScale="90000"/>
          </a:bodyPr>
          <a:lstStyle/>
          <a:p>
            <a:pPr algn="l"/>
            <a:r>
              <a:rPr lang="tr-TR" sz="3200" dirty="0">
                <a:solidFill>
                  <a:srgbClr val="C00000"/>
                </a:solidFill>
                <a:latin typeface="Times New Roman" panose="02020603050405020304" pitchFamily="18" charset="0"/>
                <a:ea typeface="Batang" pitchFamily="18" charset="-127"/>
                <a:cs typeface="Times New Roman" panose="02020603050405020304" pitchFamily="18" charset="0"/>
              </a:rPr>
              <a:t>ULUSAL TAAHHÜTLER</a:t>
            </a:r>
            <a:br>
              <a:rPr lang="tr-TR" sz="3200" dirty="0">
                <a:solidFill>
                  <a:srgbClr val="C00000"/>
                </a:solidFill>
                <a:latin typeface="Times New Roman" panose="02020603050405020304" pitchFamily="18" charset="0"/>
                <a:ea typeface="Batang" pitchFamily="18" charset="-127"/>
                <a:cs typeface="Times New Roman" panose="02020603050405020304" pitchFamily="18" charset="0"/>
              </a:rPr>
            </a:br>
            <a:r>
              <a:rPr lang="tr-TR" sz="3200" dirty="0">
                <a:solidFill>
                  <a:srgbClr val="C00000"/>
                </a:solidFill>
                <a:latin typeface="Times New Roman" panose="02020603050405020304" pitchFamily="18" charset="0"/>
                <a:ea typeface="Batang" pitchFamily="18" charset="-127"/>
                <a:cs typeface="Times New Roman" panose="02020603050405020304" pitchFamily="18" charset="0"/>
              </a:rPr>
              <a:t>(HÜKÜMET PROGRAMLARI, </a:t>
            </a:r>
            <a:r>
              <a:rPr lang="tr-TR" sz="3200" dirty="0" smtClean="0">
                <a:solidFill>
                  <a:srgbClr val="C00000"/>
                </a:solidFill>
                <a:latin typeface="Times New Roman" panose="02020603050405020304" pitchFamily="18" charset="0"/>
                <a:ea typeface="Batang" pitchFamily="18" charset="-127"/>
                <a:cs typeface="Times New Roman" panose="02020603050405020304" pitchFamily="18" charset="0"/>
              </a:rPr>
              <a:t>STÖ RAPORLARI</a:t>
            </a:r>
            <a:r>
              <a:rPr lang="tr-TR" sz="3200" dirty="0">
                <a:solidFill>
                  <a:srgbClr val="C00000"/>
                </a:solidFill>
                <a:latin typeface="Times New Roman" panose="02020603050405020304" pitchFamily="18" charset="0"/>
                <a:ea typeface="Batang" pitchFamily="18" charset="-127"/>
                <a:cs typeface="Times New Roman" panose="02020603050405020304" pitchFamily="18" charset="0"/>
              </a:rPr>
              <a:t>)</a:t>
            </a:r>
            <a:endParaRPr lang="tr-TR" sz="3000" b="1" dirty="0">
              <a:solidFill>
                <a:srgbClr val="C63508"/>
              </a:solidFill>
              <a:effectLst>
                <a:outerShdw blurRad="38100" dist="38100" dir="2700000" algn="tl">
                  <a:srgbClr val="000000">
                    <a:alpha val="43137"/>
                  </a:srgbClr>
                </a:outerShdw>
              </a:effectLst>
              <a:latin typeface="Cambria" panose="02040503050406030204" pitchFamily="18" charset="0"/>
              <a:cs typeface="Times New Roman" panose="02020603050405020304" pitchFamily="18" charset="0"/>
            </a:endParaRPr>
          </a:p>
        </p:txBody>
      </p:sp>
      <p:sp>
        <p:nvSpPr>
          <p:cNvPr id="3" name="İçerik Yer Tutucusu 2"/>
          <p:cNvSpPr>
            <a:spLocks noGrp="1"/>
          </p:cNvSpPr>
          <p:nvPr>
            <p:ph idx="1"/>
          </p:nvPr>
        </p:nvSpPr>
        <p:spPr>
          <a:xfrm>
            <a:off x="539552" y="2204864"/>
            <a:ext cx="7344816" cy="3921299"/>
          </a:xfrm>
        </p:spPr>
        <p:txBody>
          <a:bodyPr>
            <a:normAutofit fontScale="92500"/>
          </a:bodyPr>
          <a:lstStyle/>
          <a:p>
            <a:pPr marL="239465" indent="-239465">
              <a:lnSpc>
                <a:spcPct val="100000"/>
              </a:lnSpc>
              <a:spcBef>
                <a:spcPts val="1052"/>
              </a:spcBef>
              <a:spcAft>
                <a:spcPts val="1052"/>
              </a:spcAft>
              <a:buFont typeface="Wingdings" panose="05000000000000000000" pitchFamily="2" charset="2"/>
              <a:buChar char="Ø"/>
              <a:defRPr/>
            </a:pPr>
            <a:r>
              <a:rPr lang="tr-TR" sz="2400" dirty="0">
                <a:solidFill>
                  <a:sysClr val="windowText" lastClr="000000"/>
                </a:solidFill>
                <a:latin typeface="Calibri Light" panose="020F0302020204030204" pitchFamily="34" charset="0"/>
                <a:cs typeface="Calibri Light" panose="020F0302020204030204" pitchFamily="34" charset="0"/>
              </a:rPr>
              <a:t>Kamu yönetiminde yapı, mevzuat ve  zihniyet değişimi sağlamak,</a:t>
            </a:r>
          </a:p>
          <a:p>
            <a:pPr marL="239465" indent="-239465">
              <a:lnSpc>
                <a:spcPct val="100000"/>
              </a:lnSpc>
              <a:spcBef>
                <a:spcPts val="1052"/>
              </a:spcBef>
              <a:spcAft>
                <a:spcPts val="1052"/>
              </a:spcAft>
              <a:buFont typeface="Wingdings" panose="05000000000000000000" pitchFamily="2" charset="2"/>
              <a:buChar char="Ø"/>
              <a:defRPr/>
            </a:pPr>
            <a:r>
              <a:rPr lang="tr-TR" sz="2400" dirty="0">
                <a:solidFill>
                  <a:sysClr val="windowText" lastClr="000000"/>
                </a:solidFill>
                <a:latin typeface="Calibri Light" panose="020F0302020204030204" pitchFamily="34" charset="0"/>
                <a:cs typeface="Calibri Light" panose="020F0302020204030204" pitchFamily="34" charset="0"/>
              </a:rPr>
              <a:t>Kamu çalışanlarının ve yöneticilerinin modern yönetim kültürüne sahip olmalarını sağlamak,</a:t>
            </a:r>
          </a:p>
          <a:p>
            <a:pPr marL="239465" indent="-239465">
              <a:lnSpc>
                <a:spcPct val="100000"/>
              </a:lnSpc>
              <a:spcBef>
                <a:spcPts val="1052"/>
              </a:spcBef>
              <a:spcAft>
                <a:spcPts val="1052"/>
              </a:spcAft>
              <a:buFont typeface="Wingdings" panose="05000000000000000000" pitchFamily="2" charset="2"/>
              <a:buChar char="Ø"/>
              <a:defRPr/>
            </a:pPr>
            <a:r>
              <a:rPr lang="tr-TR" sz="2400" dirty="0">
                <a:solidFill>
                  <a:sysClr val="windowText" lastClr="000000"/>
                </a:solidFill>
                <a:latin typeface="Calibri Light" panose="020F0302020204030204" pitchFamily="34" charset="0"/>
                <a:cs typeface="Calibri Light" panose="020F0302020204030204" pitchFamily="34" charset="0"/>
              </a:rPr>
              <a:t>Kurumların politika hazırlama, uygulama, eşgüdüm, izleme ve değerlendirme konularında kapasitelerini geliştirmek,</a:t>
            </a:r>
          </a:p>
          <a:p>
            <a:pPr marL="239465" indent="-239465">
              <a:lnSpc>
                <a:spcPct val="100000"/>
              </a:lnSpc>
              <a:spcBef>
                <a:spcPts val="1052"/>
              </a:spcBef>
              <a:spcAft>
                <a:spcPts val="1052"/>
              </a:spcAft>
              <a:buFont typeface="Wingdings" panose="05000000000000000000" pitchFamily="2" charset="2"/>
              <a:buChar char="Ø"/>
              <a:defRPr/>
            </a:pPr>
            <a:r>
              <a:rPr lang="tr-TR" sz="2400" dirty="0">
                <a:solidFill>
                  <a:sysClr val="windowText" lastClr="000000"/>
                </a:solidFill>
                <a:latin typeface="Calibri Light" panose="020F0302020204030204" pitchFamily="34" charset="0"/>
                <a:cs typeface="Calibri Light" panose="020F0302020204030204" pitchFamily="34" charset="0"/>
              </a:rPr>
              <a:t>Stratejik planlama ve performans esaslı bütçe uygulamalarının etkinliğini arttırmak.</a:t>
            </a:r>
          </a:p>
          <a:p>
            <a:pPr marL="0" indent="0" algn="just" fontAlgn="base">
              <a:buNone/>
            </a:pPr>
            <a:endParaRPr lang="tr-TR" sz="2600" dirty="0">
              <a:latin typeface="Times New Roman" panose="02020603050405020304" pitchFamily="18" charset="0"/>
              <a:cs typeface="Times New Roman" panose="02020603050405020304" pitchFamily="18" charset="0"/>
            </a:endParaRPr>
          </a:p>
        </p:txBody>
      </p:sp>
      <p:pic>
        <p:nvPicPr>
          <p:cNvPr id="8" name="Picture 2" descr="C:\Users\Sevgi.Cetinkaya1\Desktop\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685" y="218743"/>
            <a:ext cx="2032051" cy="1148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1066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Belge" ma:contentTypeID="0x0101003D2E511870E7054AA293C560F81B62AE" ma:contentTypeVersion="0" ma:contentTypeDescription="Yeni belge oluşturun." ma:contentTypeScope="" ma:versionID="03196dc436e455863bddbc4c5ca19771">
  <xsd:schema xmlns:xsd="http://www.w3.org/2001/XMLSchema" xmlns:xs="http://www.w3.org/2001/XMLSchema" xmlns:p="http://schemas.microsoft.com/office/2006/metadata/properties" targetNamespace="http://schemas.microsoft.com/office/2006/metadata/properties" ma:root="true" ma:fieldsID="ecd3b0253a05933c88100adb54736c6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D396AD-B378-4A27-9B2A-BABE2E20947D}">
  <ds:schemaRefs>
    <ds:schemaRef ds:uri="http://schemas.microsoft.com/office/2006/documentManagement/types"/>
    <ds:schemaRef ds:uri="http://schemas.microsoft.com/office/2006/metadata/properties"/>
    <ds:schemaRef ds:uri="http://purl.org/dc/dcmitype/"/>
    <ds:schemaRef ds:uri="http://schemas.microsoft.com/office/infopath/2007/PartnerControls"/>
    <ds:schemaRef ds:uri="http://purl.org/dc/terms/"/>
    <ds:schemaRef ds:uri="http://www.w3.org/XML/1998/namespace"/>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11427140-A853-4F74-9C7B-0ED8537A40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8E7A583-5068-4CE5-A5C3-529B90E09B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2477</TotalTime>
  <Words>1450</Words>
  <Application>Microsoft Office PowerPoint</Application>
  <PresentationFormat>Ekran Gösterisi (4:3)</PresentationFormat>
  <Paragraphs>197</Paragraphs>
  <Slides>29</Slides>
  <Notes>13</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29</vt:i4>
      </vt:variant>
    </vt:vector>
  </HeadingPairs>
  <TitlesOfParts>
    <vt:vector size="39" baseType="lpstr">
      <vt:lpstr>Arial</vt:lpstr>
      <vt:lpstr>Batang</vt:lpstr>
      <vt:lpstr>Calibri</vt:lpstr>
      <vt:lpstr>Calibri Light</vt:lpstr>
      <vt:lpstr>Cambria</vt:lpstr>
      <vt:lpstr>Liberation Sans</vt:lpstr>
      <vt:lpstr>Myriad Pro</vt:lpstr>
      <vt:lpstr>Times New Roman</vt:lpstr>
      <vt:lpstr>Wingdings</vt:lpstr>
      <vt:lpstr>Ofis Teması</vt:lpstr>
      <vt:lpstr>T.C. Sağlık Bakanlığı Teftiş Kurulu Başkanlığı</vt:lpstr>
      <vt:lpstr>PowerPoint Sunusu</vt:lpstr>
      <vt:lpstr>İÇ KONTROL NEDİR?</vt:lpstr>
      <vt:lpstr>İÇ KONTROLÜN TARİHÇESİ</vt:lpstr>
      <vt:lpstr>İÇ KONTROLÜN TARİHÇESİ</vt:lpstr>
      <vt:lpstr>İÇ KONTROLÜN TARİHÇESİ</vt:lpstr>
      <vt:lpstr>İÇ KONTROLÜN TARİHÇESİ</vt:lpstr>
      <vt:lpstr>ULUSLAR ARASI TAAHHÜTLER (AVRUPA BİRLİĞİ)</vt:lpstr>
      <vt:lpstr>ULUSAL TAAHHÜTLER (HÜKÜMET PROGRAMLARI, STÖ RAPORLARI)</vt:lpstr>
      <vt:lpstr>İÇ KONTROLDE FARKLI ÜLKE MODELLERİ </vt:lpstr>
      <vt:lpstr>İÇ KONTROL SİSTEMİ MEVZUATI </vt:lpstr>
      <vt:lpstr>İÇ KONTROLÜN TANIMI</vt:lpstr>
      <vt:lpstr>İÇ KONTROLÜN AMACI</vt:lpstr>
      <vt:lpstr>İÇ KONTROLÜN YAPISI VE İŞLEYİŞİ</vt:lpstr>
      <vt:lpstr>İÇ KONTROL STANDARTLARI</vt:lpstr>
      <vt:lpstr>İÇ KONTROLÜN TEMEL İLKELERİ </vt:lpstr>
      <vt:lpstr>İÇ KONTROL NE DEĞİLDİR</vt:lpstr>
      <vt:lpstr>İÇ KONTROL NE FAYDA SAĞLAR</vt:lpstr>
      <vt:lpstr>İÇ KONTROLÜN UNSURLARI VE GENEL KOŞULLARI</vt:lpstr>
      <vt:lpstr>KAMU İÇ KONTROL STANDARTLARI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 Bakanlığı Türkiye Halk Sağlığı Kurumu Denetim Hizmetleri Daire Başkanlığı</dc:title>
  <dc:creator>SEVDA AKSUN</dc:creator>
  <cp:lastModifiedBy>SEVDA AKSUN</cp:lastModifiedBy>
  <cp:revision>370</cp:revision>
  <dcterms:created xsi:type="dcterms:W3CDTF">2017-01-07T09:47:06Z</dcterms:created>
  <dcterms:modified xsi:type="dcterms:W3CDTF">2019-03-28T09:34:18Z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0x0101003D2E511870E7054AA293C560F81B62AE</vt:lpwstr>
  </property>
</Properties>
</file>