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7"/>
  </p:notesMasterIdLst>
  <p:handoutMasterIdLst>
    <p:handoutMasterId r:id="rId18"/>
  </p:handoutMasterIdLst>
  <p:sldIdLst>
    <p:sldId id="256" r:id="rId2"/>
    <p:sldId id="291" r:id="rId3"/>
    <p:sldId id="292" r:id="rId4"/>
    <p:sldId id="293" r:id="rId5"/>
    <p:sldId id="304" r:id="rId6"/>
    <p:sldId id="294" r:id="rId7"/>
    <p:sldId id="295" r:id="rId8"/>
    <p:sldId id="296" r:id="rId9"/>
    <p:sldId id="297" r:id="rId10"/>
    <p:sldId id="298" r:id="rId11"/>
    <p:sldId id="299" r:id="rId12"/>
    <p:sldId id="300" r:id="rId13"/>
    <p:sldId id="301" r:id="rId14"/>
    <p:sldId id="302" r:id="rId15"/>
    <p:sldId id="303" r:id="rId16"/>
  </p:sldIdLst>
  <p:sldSz cx="9144000" cy="6858000" type="screen4x3"/>
  <p:notesSz cx="7099300" cy="10234613"/>
  <p:defaultTextStyle>
    <a:defPPr>
      <a:defRPr lang="en-US"/>
    </a:defPPr>
    <a:lvl1pPr algn="l" rtl="0" fontAlgn="base">
      <a:lnSpc>
        <a:spcPts val="2400"/>
      </a:lnSpc>
      <a:spcBef>
        <a:spcPts val="1600"/>
      </a:spcBef>
      <a:spcAft>
        <a:spcPct val="0"/>
      </a:spcAft>
      <a:buChar char="•"/>
      <a:defRPr sz="2000" kern="1200">
        <a:solidFill>
          <a:schemeClr val="tx1"/>
        </a:solidFill>
        <a:latin typeface="Tahoma" pitchFamily="34" charset="0"/>
        <a:ea typeface="+mn-ea"/>
        <a:cs typeface="+mn-cs"/>
      </a:defRPr>
    </a:lvl1pPr>
    <a:lvl2pPr marL="457200" algn="l" rtl="0" fontAlgn="base">
      <a:lnSpc>
        <a:spcPts val="2400"/>
      </a:lnSpc>
      <a:spcBef>
        <a:spcPts val="1600"/>
      </a:spcBef>
      <a:spcAft>
        <a:spcPct val="0"/>
      </a:spcAft>
      <a:buChar char="•"/>
      <a:defRPr sz="2000" kern="1200">
        <a:solidFill>
          <a:schemeClr val="tx1"/>
        </a:solidFill>
        <a:latin typeface="Tahoma" pitchFamily="34" charset="0"/>
        <a:ea typeface="+mn-ea"/>
        <a:cs typeface="+mn-cs"/>
      </a:defRPr>
    </a:lvl2pPr>
    <a:lvl3pPr marL="914400" algn="l" rtl="0" fontAlgn="base">
      <a:lnSpc>
        <a:spcPts val="2400"/>
      </a:lnSpc>
      <a:spcBef>
        <a:spcPts val="1600"/>
      </a:spcBef>
      <a:spcAft>
        <a:spcPct val="0"/>
      </a:spcAft>
      <a:buChar char="•"/>
      <a:defRPr sz="2000" kern="1200">
        <a:solidFill>
          <a:schemeClr val="tx1"/>
        </a:solidFill>
        <a:latin typeface="Tahoma" pitchFamily="34" charset="0"/>
        <a:ea typeface="+mn-ea"/>
        <a:cs typeface="+mn-cs"/>
      </a:defRPr>
    </a:lvl3pPr>
    <a:lvl4pPr marL="1371600" algn="l" rtl="0" fontAlgn="base">
      <a:lnSpc>
        <a:spcPts val="2400"/>
      </a:lnSpc>
      <a:spcBef>
        <a:spcPts val="1600"/>
      </a:spcBef>
      <a:spcAft>
        <a:spcPct val="0"/>
      </a:spcAft>
      <a:buChar char="•"/>
      <a:defRPr sz="2000" kern="1200">
        <a:solidFill>
          <a:schemeClr val="tx1"/>
        </a:solidFill>
        <a:latin typeface="Tahoma" pitchFamily="34" charset="0"/>
        <a:ea typeface="+mn-ea"/>
        <a:cs typeface="+mn-cs"/>
      </a:defRPr>
    </a:lvl4pPr>
    <a:lvl5pPr marL="1828800" algn="l" rtl="0" fontAlgn="base">
      <a:lnSpc>
        <a:spcPts val="2400"/>
      </a:lnSpc>
      <a:spcBef>
        <a:spcPts val="1600"/>
      </a:spcBef>
      <a:spcAft>
        <a:spcPct val="0"/>
      </a:spcAft>
      <a:buChar char="•"/>
      <a:defRPr sz="2000" kern="1200">
        <a:solidFill>
          <a:schemeClr val="tx1"/>
        </a:solidFill>
        <a:latin typeface="Tahoma" pitchFamily="34" charset="0"/>
        <a:ea typeface="+mn-ea"/>
        <a:cs typeface="+mn-cs"/>
      </a:defRPr>
    </a:lvl5pPr>
    <a:lvl6pPr marL="2286000" algn="l" defTabSz="914400" rtl="0" eaLnBrk="1" latinLnBrk="0" hangingPunct="1">
      <a:defRPr sz="2000" kern="1200">
        <a:solidFill>
          <a:schemeClr val="tx1"/>
        </a:solidFill>
        <a:latin typeface="Tahoma" pitchFamily="34" charset="0"/>
        <a:ea typeface="+mn-ea"/>
        <a:cs typeface="+mn-cs"/>
      </a:defRPr>
    </a:lvl6pPr>
    <a:lvl7pPr marL="2743200" algn="l" defTabSz="914400" rtl="0" eaLnBrk="1" latinLnBrk="0" hangingPunct="1">
      <a:defRPr sz="2000" kern="1200">
        <a:solidFill>
          <a:schemeClr val="tx1"/>
        </a:solidFill>
        <a:latin typeface="Tahoma" pitchFamily="34" charset="0"/>
        <a:ea typeface="+mn-ea"/>
        <a:cs typeface="+mn-cs"/>
      </a:defRPr>
    </a:lvl7pPr>
    <a:lvl8pPr marL="3200400" algn="l" defTabSz="914400" rtl="0" eaLnBrk="1" latinLnBrk="0" hangingPunct="1">
      <a:defRPr sz="2000" kern="1200">
        <a:solidFill>
          <a:schemeClr val="tx1"/>
        </a:solidFill>
        <a:latin typeface="Tahoma" pitchFamily="34" charset="0"/>
        <a:ea typeface="+mn-ea"/>
        <a:cs typeface="+mn-cs"/>
      </a:defRPr>
    </a:lvl8pPr>
    <a:lvl9pPr marL="3657600" algn="l" defTabSz="914400" rtl="0" eaLnBrk="1" latinLnBrk="0" hangingPunct="1">
      <a:defRPr sz="20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00"/>
    <a:srgbClr val="FFFF66"/>
    <a:srgbClr val="FFCCCC"/>
    <a:srgbClr val="C0C0C0"/>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00"/>
    <p:restoredTop sz="94600"/>
  </p:normalViewPr>
  <p:slideViewPr>
    <p:cSldViewPr>
      <p:cViewPr varScale="1">
        <p:scale>
          <a:sx n="108" d="100"/>
          <a:sy n="108" d="100"/>
        </p:scale>
        <p:origin x="-51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3006" y="-114"/>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7347" tIns="48674" rIns="97347" bIns="48674" numCol="1" anchor="t" anchorCtr="0" compatLnSpc="1">
            <a:prstTxWarp prst="textNoShape">
              <a:avLst/>
            </a:prstTxWarp>
          </a:bodyPr>
          <a:lstStyle>
            <a:lvl1pPr defTabSz="973138">
              <a:lnSpc>
                <a:spcPct val="100000"/>
              </a:lnSpc>
              <a:spcBef>
                <a:spcPct val="0"/>
              </a:spcBef>
              <a:buFontTx/>
              <a:buNone/>
              <a:defRPr sz="1300"/>
            </a:lvl1pPr>
          </a:lstStyle>
          <a:p>
            <a:pPr>
              <a:defRPr/>
            </a:pPr>
            <a:endParaRPr lang="tr-TR"/>
          </a:p>
        </p:txBody>
      </p:sp>
      <p:sp>
        <p:nvSpPr>
          <p:cNvPr id="31747"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7347" tIns="48674" rIns="97347" bIns="48674" numCol="1" anchor="t" anchorCtr="0" compatLnSpc="1">
            <a:prstTxWarp prst="textNoShape">
              <a:avLst/>
            </a:prstTxWarp>
          </a:bodyPr>
          <a:lstStyle>
            <a:lvl1pPr algn="r" defTabSz="973138">
              <a:lnSpc>
                <a:spcPct val="100000"/>
              </a:lnSpc>
              <a:spcBef>
                <a:spcPct val="0"/>
              </a:spcBef>
              <a:buFontTx/>
              <a:buNone/>
              <a:defRPr sz="1300"/>
            </a:lvl1pPr>
          </a:lstStyle>
          <a:p>
            <a:pPr>
              <a:defRPr/>
            </a:pPr>
            <a:endParaRPr lang="tr-TR"/>
          </a:p>
        </p:txBody>
      </p:sp>
      <p:sp>
        <p:nvSpPr>
          <p:cNvPr id="31748"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7347" tIns="48674" rIns="97347" bIns="48674" numCol="1" anchor="b" anchorCtr="0" compatLnSpc="1">
            <a:prstTxWarp prst="textNoShape">
              <a:avLst/>
            </a:prstTxWarp>
          </a:bodyPr>
          <a:lstStyle>
            <a:lvl1pPr defTabSz="973138">
              <a:lnSpc>
                <a:spcPct val="100000"/>
              </a:lnSpc>
              <a:spcBef>
                <a:spcPct val="0"/>
              </a:spcBef>
              <a:buFontTx/>
              <a:buNone/>
              <a:defRPr sz="1300"/>
            </a:lvl1pPr>
          </a:lstStyle>
          <a:p>
            <a:pPr>
              <a:defRPr/>
            </a:pPr>
            <a:endParaRPr lang="tr-TR"/>
          </a:p>
        </p:txBody>
      </p:sp>
      <p:sp>
        <p:nvSpPr>
          <p:cNvPr id="31749"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7347" tIns="48674" rIns="97347" bIns="48674" numCol="1" anchor="b" anchorCtr="0" compatLnSpc="1">
            <a:prstTxWarp prst="textNoShape">
              <a:avLst/>
            </a:prstTxWarp>
          </a:bodyPr>
          <a:lstStyle>
            <a:lvl1pPr algn="r" defTabSz="973138">
              <a:lnSpc>
                <a:spcPct val="100000"/>
              </a:lnSpc>
              <a:spcBef>
                <a:spcPct val="0"/>
              </a:spcBef>
              <a:buFontTx/>
              <a:buNone/>
              <a:defRPr sz="1300"/>
            </a:lvl1pPr>
          </a:lstStyle>
          <a:p>
            <a:pPr>
              <a:defRPr/>
            </a:pPr>
            <a:fld id="{132B9307-DD4A-427C-927F-4317A1B18544}" type="slidenum">
              <a:rPr lang="tr-TR"/>
              <a:pPr>
                <a:defRPr/>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7347" tIns="48674" rIns="97347" bIns="48674" numCol="1" anchor="t" anchorCtr="0" compatLnSpc="1">
            <a:prstTxWarp prst="textNoShape">
              <a:avLst/>
            </a:prstTxWarp>
          </a:bodyPr>
          <a:lstStyle>
            <a:lvl1pPr defTabSz="973138">
              <a:lnSpc>
                <a:spcPct val="100000"/>
              </a:lnSpc>
              <a:spcBef>
                <a:spcPct val="0"/>
              </a:spcBef>
              <a:buFontTx/>
              <a:buNone/>
              <a:defRPr sz="1300"/>
            </a:lvl1pPr>
          </a:lstStyle>
          <a:p>
            <a:pPr>
              <a:defRPr/>
            </a:pPr>
            <a:endParaRPr lang="tr-TR"/>
          </a:p>
        </p:txBody>
      </p:sp>
      <p:sp>
        <p:nvSpPr>
          <p:cNvPr id="33795"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7347" tIns="48674" rIns="97347" bIns="48674" numCol="1" anchor="t" anchorCtr="0" compatLnSpc="1">
            <a:prstTxWarp prst="textNoShape">
              <a:avLst/>
            </a:prstTxWarp>
          </a:bodyPr>
          <a:lstStyle>
            <a:lvl1pPr algn="r" defTabSz="973138">
              <a:lnSpc>
                <a:spcPct val="100000"/>
              </a:lnSpc>
              <a:spcBef>
                <a:spcPct val="0"/>
              </a:spcBef>
              <a:buFontTx/>
              <a:buNone/>
              <a:defRPr sz="1300"/>
            </a:lvl1pPr>
          </a:lstStyle>
          <a:p>
            <a:pPr>
              <a:defRPr/>
            </a:pPr>
            <a:endParaRPr lang="tr-TR"/>
          </a:p>
        </p:txBody>
      </p:sp>
      <p:sp>
        <p:nvSpPr>
          <p:cNvPr id="36868"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709613" y="4862513"/>
            <a:ext cx="5680075" cy="4603750"/>
          </a:xfrm>
          <a:prstGeom prst="rect">
            <a:avLst/>
          </a:prstGeom>
          <a:noFill/>
          <a:ln w="9525">
            <a:noFill/>
            <a:miter lim="800000"/>
            <a:headEnd/>
            <a:tailEnd/>
          </a:ln>
          <a:effectLst/>
        </p:spPr>
        <p:txBody>
          <a:bodyPr vert="horz" wrap="square" lIns="97347" tIns="48674" rIns="97347" bIns="48674" numCol="1" anchor="t" anchorCtr="0" compatLnSpc="1">
            <a:prstTxWarp prst="textNoShape">
              <a:avLst/>
            </a:prstTxWarp>
          </a:bodyPr>
          <a:lstStyle/>
          <a:p>
            <a:pPr lvl="0"/>
            <a:r>
              <a:rPr lang="tr-TR" noProof="0" smtClean="0"/>
              <a:t>Ana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33798"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7347" tIns="48674" rIns="97347" bIns="48674" numCol="1" anchor="b" anchorCtr="0" compatLnSpc="1">
            <a:prstTxWarp prst="textNoShape">
              <a:avLst/>
            </a:prstTxWarp>
          </a:bodyPr>
          <a:lstStyle>
            <a:lvl1pPr defTabSz="973138">
              <a:lnSpc>
                <a:spcPct val="100000"/>
              </a:lnSpc>
              <a:spcBef>
                <a:spcPct val="0"/>
              </a:spcBef>
              <a:buFontTx/>
              <a:buNone/>
              <a:defRPr sz="1300"/>
            </a:lvl1pPr>
          </a:lstStyle>
          <a:p>
            <a:pPr>
              <a:defRPr/>
            </a:pPr>
            <a:endParaRPr lang="tr-TR"/>
          </a:p>
        </p:txBody>
      </p:sp>
      <p:sp>
        <p:nvSpPr>
          <p:cNvPr id="33799"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7347" tIns="48674" rIns="97347" bIns="48674" numCol="1" anchor="b" anchorCtr="0" compatLnSpc="1">
            <a:prstTxWarp prst="textNoShape">
              <a:avLst/>
            </a:prstTxWarp>
          </a:bodyPr>
          <a:lstStyle>
            <a:lvl1pPr algn="r" defTabSz="973138">
              <a:lnSpc>
                <a:spcPct val="100000"/>
              </a:lnSpc>
              <a:spcBef>
                <a:spcPct val="0"/>
              </a:spcBef>
              <a:buFontTx/>
              <a:buNone/>
              <a:defRPr sz="1300"/>
            </a:lvl1pPr>
          </a:lstStyle>
          <a:p>
            <a:pPr>
              <a:defRPr/>
            </a:pPr>
            <a:fld id="{07635895-835A-43C5-8161-3C28B266D2E5}"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3733800" y="2135188"/>
            <a:ext cx="5181600" cy="1827212"/>
          </a:xfrm>
        </p:spPr>
        <p:txBody>
          <a:bodyPr anchor="b"/>
          <a:lstStyle>
            <a:lvl1pPr>
              <a:defRPr/>
            </a:lvl1pPr>
          </a:lstStyle>
          <a:p>
            <a:r>
              <a:rPr lang="tr-TR"/>
              <a:t>Ana başlık stilini düzenlemek için tıklatın</a:t>
            </a:r>
          </a:p>
        </p:txBody>
      </p:sp>
      <p:sp>
        <p:nvSpPr>
          <p:cNvPr id="58371" name="Rectangle 3"/>
          <p:cNvSpPr>
            <a:spLocks noGrp="1" noChangeArrowheads="1"/>
          </p:cNvSpPr>
          <p:nvPr>
            <p:ph type="subTitle" idx="1"/>
          </p:nvPr>
        </p:nvSpPr>
        <p:spPr>
          <a:xfrm>
            <a:off x="3733800" y="4038600"/>
            <a:ext cx="5176838" cy="1066800"/>
          </a:xfrm>
        </p:spPr>
        <p:txBody>
          <a:bodyPr/>
          <a:lstStyle>
            <a:lvl1pPr marL="0" indent="0" algn="ctr">
              <a:buFontTx/>
              <a:buNone/>
              <a:defRPr>
                <a:solidFill>
                  <a:srgbClr val="000000"/>
                </a:solidFill>
              </a:defRPr>
            </a:lvl1pPr>
          </a:lstStyle>
          <a:p>
            <a:r>
              <a:rPr lang="tr-TR"/>
              <a:t>Ana alt başlık stilini düzenlemek için tıklatın</a:t>
            </a:r>
          </a:p>
        </p:txBody>
      </p:sp>
      <p:sp>
        <p:nvSpPr>
          <p:cNvPr id="4" name="Rectangle 4"/>
          <p:cNvSpPr>
            <a:spLocks noGrp="1" noChangeArrowheads="1"/>
          </p:cNvSpPr>
          <p:nvPr>
            <p:ph type="dt" sz="half" idx="10"/>
          </p:nvPr>
        </p:nvSpPr>
        <p:spPr bwMode="auto">
          <a:xfrm>
            <a:off x="2286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800">
                <a:solidFill>
                  <a:srgbClr val="000000"/>
                </a:solidFill>
              </a:defRPr>
            </a:lvl1pPr>
          </a:lstStyle>
          <a:p>
            <a:pPr>
              <a:defRPr/>
            </a:pPr>
            <a:endParaRPr lang="tr-TR"/>
          </a:p>
        </p:txBody>
      </p:sp>
      <p:sp>
        <p:nvSpPr>
          <p:cNvPr id="5" name="Rectangle 5"/>
          <p:cNvSpPr>
            <a:spLocks noGrp="1" noChangeArrowheads="1"/>
          </p:cNvSpPr>
          <p:nvPr>
            <p:ph type="ftr" sz="quarter" idx="11"/>
          </p:nvPr>
        </p:nvSpPr>
        <p:spPr bwMode="auto">
          <a:xfrm>
            <a:off x="2362200" y="6248400"/>
            <a:ext cx="43434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800"/>
            </a:lvl1pPr>
          </a:lstStyle>
          <a:p>
            <a:pPr>
              <a:defRPr/>
            </a:pPr>
            <a:endParaRPr lang="tr-TR"/>
          </a:p>
        </p:txBody>
      </p:sp>
      <p:sp>
        <p:nvSpPr>
          <p:cNvPr id="6" name="Rectangle 6"/>
          <p:cNvSpPr>
            <a:spLocks noGrp="1" noChangeArrowheads="1"/>
          </p:cNvSpPr>
          <p:nvPr>
            <p:ph type="sldNum" sz="quarter" idx="12"/>
          </p:nvPr>
        </p:nvSpPr>
        <p:spPr bwMode="auto">
          <a:xfrm>
            <a:off x="70104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800"/>
            </a:lvl1pPr>
          </a:lstStyle>
          <a:p>
            <a:pPr>
              <a:defRPr/>
            </a:pPr>
            <a:fld id="{840FF89E-EA84-4D02-9378-FF23F785DC76}"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105650" y="228600"/>
            <a:ext cx="1733550" cy="66294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1905000" y="228600"/>
            <a:ext cx="5048250" cy="6629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Asıl başlık stili için tıklatın</a:t>
            </a:r>
            <a:endParaRPr lang="tr-TR" dirty="0"/>
          </a:p>
        </p:txBody>
      </p:sp>
      <p:sp>
        <p:nvSpPr>
          <p:cNvPr id="3" name="2 İçerik Yer Tutucusu"/>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905000" y="1052513"/>
            <a:ext cx="3390900" cy="5805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448300" y="1052513"/>
            <a:ext cx="3390900" cy="5805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905000" y="228600"/>
            <a:ext cx="6934200" cy="6794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Ana başlık stilini düzenlemek için tıklatın</a:t>
            </a:r>
          </a:p>
        </p:txBody>
      </p:sp>
      <p:sp>
        <p:nvSpPr>
          <p:cNvPr id="2051" name="Rectangle 3"/>
          <p:cNvSpPr>
            <a:spLocks noGrp="1" noChangeArrowheads="1"/>
          </p:cNvSpPr>
          <p:nvPr>
            <p:ph type="body" idx="1"/>
          </p:nvPr>
        </p:nvSpPr>
        <p:spPr bwMode="auto">
          <a:xfrm>
            <a:off x="1905000" y="1052513"/>
            <a:ext cx="6934200" cy="58054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pic>
        <p:nvPicPr>
          <p:cNvPr id="2052" name="Picture 7" descr="logo2"/>
          <p:cNvPicPr>
            <a:picLocks noChangeAspect="1" noChangeArrowheads="1"/>
          </p:cNvPicPr>
          <p:nvPr userDrawn="1"/>
        </p:nvPicPr>
        <p:blipFill>
          <a:blip r:embed="rId14" cstate="print"/>
          <a:srcRect/>
          <a:stretch>
            <a:fillRect/>
          </a:stretch>
        </p:blipFill>
        <p:spPr bwMode="auto">
          <a:xfrm>
            <a:off x="0" y="0"/>
            <a:ext cx="1828800" cy="11874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98"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Tahoma" pitchFamily="34" charset="0"/>
        </a:defRPr>
      </a:lvl2pPr>
      <a:lvl3pPr algn="l" rtl="0" eaLnBrk="0" fontAlgn="base" hangingPunct="0">
        <a:spcBef>
          <a:spcPct val="0"/>
        </a:spcBef>
        <a:spcAft>
          <a:spcPct val="0"/>
        </a:spcAft>
        <a:defRPr sz="3800">
          <a:solidFill>
            <a:schemeClr val="tx2"/>
          </a:solidFill>
          <a:latin typeface="Tahoma" pitchFamily="34" charset="0"/>
        </a:defRPr>
      </a:lvl3pPr>
      <a:lvl4pPr algn="l" rtl="0" eaLnBrk="0" fontAlgn="base" hangingPunct="0">
        <a:spcBef>
          <a:spcPct val="0"/>
        </a:spcBef>
        <a:spcAft>
          <a:spcPct val="0"/>
        </a:spcAft>
        <a:defRPr sz="3800">
          <a:solidFill>
            <a:schemeClr val="tx2"/>
          </a:solidFill>
          <a:latin typeface="Tahoma" pitchFamily="34" charset="0"/>
        </a:defRPr>
      </a:lvl4pPr>
      <a:lvl5pPr algn="l" rtl="0" eaLnBrk="0" fontAlgn="base" hangingPunct="0">
        <a:spcBef>
          <a:spcPct val="0"/>
        </a:spcBef>
        <a:spcAft>
          <a:spcPct val="0"/>
        </a:spcAft>
        <a:defRPr sz="3800">
          <a:solidFill>
            <a:schemeClr val="tx2"/>
          </a:solidFill>
          <a:latin typeface="Tahoma" pitchFamily="34" charset="0"/>
        </a:defRPr>
      </a:lvl5pPr>
      <a:lvl6pPr marL="457200" algn="l" rtl="0" fontAlgn="base">
        <a:spcBef>
          <a:spcPct val="0"/>
        </a:spcBef>
        <a:spcAft>
          <a:spcPct val="0"/>
        </a:spcAft>
        <a:defRPr sz="3800">
          <a:solidFill>
            <a:schemeClr val="tx2"/>
          </a:solidFill>
          <a:latin typeface="Tahoma" pitchFamily="34" charset="0"/>
        </a:defRPr>
      </a:lvl6pPr>
      <a:lvl7pPr marL="914400" algn="l" rtl="0" fontAlgn="base">
        <a:spcBef>
          <a:spcPct val="0"/>
        </a:spcBef>
        <a:spcAft>
          <a:spcPct val="0"/>
        </a:spcAft>
        <a:defRPr sz="3800">
          <a:solidFill>
            <a:schemeClr val="tx2"/>
          </a:solidFill>
          <a:latin typeface="Tahoma" pitchFamily="34" charset="0"/>
        </a:defRPr>
      </a:lvl7pPr>
      <a:lvl8pPr marL="1371600" algn="l" rtl="0" fontAlgn="base">
        <a:spcBef>
          <a:spcPct val="0"/>
        </a:spcBef>
        <a:spcAft>
          <a:spcPct val="0"/>
        </a:spcAft>
        <a:defRPr sz="3800">
          <a:solidFill>
            <a:schemeClr val="tx2"/>
          </a:solidFill>
          <a:latin typeface="Tahoma" pitchFamily="34" charset="0"/>
        </a:defRPr>
      </a:lvl8pPr>
      <a:lvl9pPr marL="1828800" algn="l" rtl="0" fontAlgn="base">
        <a:spcBef>
          <a:spcPct val="0"/>
        </a:spcBef>
        <a:spcAft>
          <a:spcPct val="0"/>
        </a:spcAft>
        <a:defRPr sz="3800">
          <a:solidFill>
            <a:schemeClr val="tx2"/>
          </a:solidFill>
          <a:latin typeface="Tahoma" pitchFamily="34" charset="0"/>
        </a:defRPr>
      </a:lvl9pPr>
    </p:titleStyle>
    <p:bodyStyle>
      <a:lvl1pPr marL="342900" indent="-342900" algn="l" rtl="0" eaLnBrk="0" fontAlgn="base" hangingPunct="0">
        <a:lnSpc>
          <a:spcPts val="2400"/>
        </a:lnSpc>
        <a:spcBef>
          <a:spcPts val="1600"/>
        </a:spcBef>
        <a:spcAft>
          <a:spcPct val="0"/>
        </a:spcAft>
        <a:buBlip>
          <a:blip r:embed="rId15"/>
        </a:buBlip>
        <a:defRPr sz="2000">
          <a:solidFill>
            <a:schemeClr val="tx1"/>
          </a:solidFill>
          <a:latin typeface="+mn-lt"/>
          <a:ea typeface="+mn-ea"/>
          <a:cs typeface="+mn-cs"/>
        </a:defRPr>
      </a:lvl1pPr>
      <a:lvl2pPr marL="742950" indent="-285750" algn="l" rtl="0" eaLnBrk="0" fontAlgn="base" hangingPunct="0">
        <a:lnSpc>
          <a:spcPts val="2400"/>
        </a:lnSpc>
        <a:spcBef>
          <a:spcPts val="1600"/>
        </a:spcBef>
        <a:spcAft>
          <a:spcPct val="0"/>
        </a:spcAft>
        <a:buBlip>
          <a:blip r:embed="rId16"/>
        </a:buBlip>
        <a:defRPr sz="2800">
          <a:solidFill>
            <a:schemeClr val="tx1"/>
          </a:solidFill>
          <a:latin typeface="+mn-lt"/>
        </a:defRPr>
      </a:lvl2pPr>
      <a:lvl3pPr marL="1143000" indent="-228600" algn="l" rtl="0" eaLnBrk="0" fontAlgn="base" hangingPunct="0">
        <a:lnSpc>
          <a:spcPts val="2400"/>
        </a:lnSpc>
        <a:spcBef>
          <a:spcPts val="1600"/>
        </a:spcBef>
        <a:spcAft>
          <a:spcPct val="0"/>
        </a:spcAft>
        <a:buBlip>
          <a:blip r:embed="rId17"/>
        </a:buBlip>
        <a:defRPr sz="1600">
          <a:solidFill>
            <a:schemeClr val="tx1"/>
          </a:solidFill>
          <a:latin typeface="+mn-lt"/>
        </a:defRPr>
      </a:lvl3pPr>
      <a:lvl4pPr marL="1600200" indent="-228600" algn="l" rtl="0" eaLnBrk="0" fontAlgn="base" hangingPunct="0">
        <a:lnSpc>
          <a:spcPts val="2400"/>
        </a:lnSpc>
        <a:spcBef>
          <a:spcPts val="1600"/>
        </a:spcBef>
        <a:spcAft>
          <a:spcPct val="0"/>
        </a:spcAft>
        <a:buChar char="–"/>
        <a:defRPr sz="1600">
          <a:solidFill>
            <a:schemeClr val="tx1"/>
          </a:solidFill>
          <a:latin typeface="+mn-lt"/>
        </a:defRPr>
      </a:lvl4pPr>
      <a:lvl5pPr marL="2057400" indent="-228600" algn="l" rtl="0" eaLnBrk="0" fontAlgn="base" hangingPunct="0">
        <a:lnSpc>
          <a:spcPts val="2400"/>
        </a:lnSpc>
        <a:spcBef>
          <a:spcPts val="1600"/>
        </a:spcBef>
        <a:spcAft>
          <a:spcPct val="0"/>
        </a:spcAft>
        <a:buChar char="»"/>
        <a:defRPr sz="1600">
          <a:solidFill>
            <a:schemeClr val="tx1"/>
          </a:solidFill>
          <a:latin typeface="+mn-lt"/>
        </a:defRPr>
      </a:lvl5pPr>
      <a:lvl6pPr marL="2514600" indent="-228600" algn="l" rtl="0" fontAlgn="base">
        <a:lnSpc>
          <a:spcPts val="2400"/>
        </a:lnSpc>
        <a:spcBef>
          <a:spcPts val="1600"/>
        </a:spcBef>
        <a:spcAft>
          <a:spcPct val="0"/>
        </a:spcAft>
        <a:buChar char="»"/>
        <a:defRPr sz="1600">
          <a:solidFill>
            <a:schemeClr val="tx1"/>
          </a:solidFill>
          <a:latin typeface="+mn-lt"/>
        </a:defRPr>
      </a:lvl6pPr>
      <a:lvl7pPr marL="2971800" indent="-228600" algn="l" rtl="0" fontAlgn="base">
        <a:lnSpc>
          <a:spcPts val="2400"/>
        </a:lnSpc>
        <a:spcBef>
          <a:spcPts val="1600"/>
        </a:spcBef>
        <a:spcAft>
          <a:spcPct val="0"/>
        </a:spcAft>
        <a:buChar char="»"/>
        <a:defRPr sz="1600">
          <a:solidFill>
            <a:schemeClr val="tx1"/>
          </a:solidFill>
          <a:latin typeface="+mn-lt"/>
        </a:defRPr>
      </a:lvl7pPr>
      <a:lvl8pPr marL="3429000" indent="-228600" algn="l" rtl="0" fontAlgn="base">
        <a:lnSpc>
          <a:spcPts val="2400"/>
        </a:lnSpc>
        <a:spcBef>
          <a:spcPts val="1600"/>
        </a:spcBef>
        <a:spcAft>
          <a:spcPct val="0"/>
        </a:spcAft>
        <a:buChar char="»"/>
        <a:defRPr sz="1600">
          <a:solidFill>
            <a:schemeClr val="tx1"/>
          </a:solidFill>
          <a:latin typeface="+mn-lt"/>
        </a:defRPr>
      </a:lvl8pPr>
      <a:lvl9pPr marL="3886200" indent="-228600" algn="l" rtl="0" fontAlgn="base">
        <a:lnSpc>
          <a:spcPts val="2400"/>
        </a:lnSpc>
        <a:spcBef>
          <a:spcPts val="1600"/>
        </a:spcBef>
        <a:spcAft>
          <a:spcPct val="0"/>
        </a:spcAft>
        <a:buChar char="»"/>
        <a:defRPr sz="16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987675" y="1412875"/>
            <a:ext cx="6156325" cy="2330450"/>
          </a:xfrm>
        </p:spPr>
        <p:txBody>
          <a:bodyPr/>
          <a:lstStyle/>
          <a:p>
            <a:pPr algn="ctr" eaLnBrk="1" hangingPunct="1"/>
            <a:r>
              <a:rPr lang="tr-TR" sz="4200" b="1" dirty="0" smtClean="0"/>
              <a:t>İş Tanımı Hazırlama Kılavuzu</a:t>
            </a:r>
            <a:endParaRPr lang="tr-TR" sz="4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Bileşen Faaliyet Tanımı </a:t>
            </a:r>
            <a:endParaRPr lang="tr-TR" dirty="0"/>
          </a:p>
        </p:txBody>
      </p:sp>
      <p:sp>
        <p:nvSpPr>
          <p:cNvPr id="3" name="2 İçerik Yer Tutucusu"/>
          <p:cNvSpPr>
            <a:spLocks noGrp="1"/>
          </p:cNvSpPr>
          <p:nvPr>
            <p:ph idx="1"/>
          </p:nvPr>
        </p:nvSpPr>
        <p:spPr/>
        <p:txBody>
          <a:bodyPr>
            <a:normAutofit/>
          </a:bodyPr>
          <a:lstStyle/>
          <a:p>
            <a:r>
              <a:rPr lang="tr-TR" b="1" dirty="0" smtClean="0">
                <a:solidFill>
                  <a:schemeClr val="tx1"/>
                </a:solidFill>
                <a:latin typeface="+mn-lt"/>
                <a:ea typeface="+mn-ea"/>
                <a:cs typeface="+mn-cs"/>
              </a:rPr>
              <a:t>Alt Bileşen No: </a:t>
            </a:r>
            <a:endParaRPr lang="tr-TR" dirty="0" smtClean="0">
              <a:solidFill>
                <a:schemeClr val="tx1"/>
              </a:solidFill>
              <a:latin typeface="+mn-lt"/>
              <a:ea typeface="+mn-ea"/>
              <a:cs typeface="+mn-cs"/>
            </a:endParaRPr>
          </a:p>
          <a:p>
            <a:pPr lvl="1"/>
            <a:r>
              <a:rPr lang="tr-TR" b="1" dirty="0" smtClean="0">
                <a:solidFill>
                  <a:schemeClr val="tx1"/>
                </a:solidFill>
                <a:latin typeface="+mn-lt"/>
                <a:ea typeface="+mn-ea"/>
                <a:cs typeface="+mn-cs"/>
              </a:rPr>
              <a:t> </a:t>
            </a:r>
            <a:r>
              <a:rPr lang="tr-TR" i="1" dirty="0" smtClean="0">
                <a:solidFill>
                  <a:schemeClr val="tx1"/>
                </a:solidFill>
                <a:latin typeface="+mn-lt"/>
                <a:ea typeface="+mn-ea"/>
                <a:cs typeface="+mn-cs"/>
              </a:rPr>
              <a:t>Uygulama Çerçevesinde yer alan Alt Bileşen Numarasıdır. </a:t>
            </a:r>
          </a:p>
          <a:p>
            <a:r>
              <a:rPr lang="tr-TR" b="1" dirty="0" smtClean="0">
                <a:solidFill>
                  <a:schemeClr val="tx1"/>
                </a:solidFill>
                <a:latin typeface="+mn-lt"/>
                <a:ea typeface="+mn-ea"/>
                <a:cs typeface="+mn-cs"/>
              </a:rPr>
              <a:t>Alt Bileşen Adı: </a:t>
            </a:r>
          </a:p>
          <a:p>
            <a:pPr lvl="1"/>
            <a:r>
              <a:rPr lang="tr-TR" i="1" dirty="0" smtClean="0">
                <a:solidFill>
                  <a:schemeClr val="tx1"/>
                </a:solidFill>
                <a:latin typeface="+mn-lt"/>
                <a:ea typeface="+mn-ea"/>
                <a:cs typeface="+mn-cs"/>
              </a:rPr>
              <a:t>Uygulama Çerçevesinde yer alan Alt Bileşen adı Stratejik Planda ilişkili Stratejik Hedefi ile birlikte yazılır.</a:t>
            </a:r>
          </a:p>
          <a:p>
            <a:r>
              <a:rPr lang="tr-TR" b="1" dirty="0" smtClean="0">
                <a:solidFill>
                  <a:schemeClr val="tx1"/>
                </a:solidFill>
                <a:latin typeface="+mn-lt"/>
                <a:ea typeface="+mn-ea"/>
                <a:cs typeface="+mn-cs"/>
              </a:rPr>
              <a:t>Alt Bileşen Faaliyet Tanımları:</a:t>
            </a:r>
            <a:endParaRPr lang="tr-TR" dirty="0" smtClean="0">
              <a:solidFill>
                <a:schemeClr val="tx1"/>
              </a:solidFill>
              <a:latin typeface="+mn-lt"/>
              <a:ea typeface="+mn-ea"/>
              <a:cs typeface="+mn-cs"/>
            </a:endParaRPr>
          </a:p>
          <a:p>
            <a:pPr lvl="1"/>
            <a:r>
              <a:rPr lang="tr-TR" dirty="0" smtClean="0">
                <a:solidFill>
                  <a:schemeClr val="tx1"/>
                </a:solidFill>
                <a:latin typeface="+mn-lt"/>
                <a:ea typeface="+mn-ea"/>
                <a:cs typeface="+mn-cs"/>
              </a:rPr>
              <a:t>Önce, Proje Uygulama çerçevesinde yer alan Alt Bileşen “Sonuç Göstergesi” yazılır. Sonuç göstergesi faaliyetler ve alt bileşenler tamamlandığında ne gibi sonuç/sonuçlar elde edileceğini göstermelidir. </a:t>
            </a:r>
          </a:p>
          <a:p>
            <a:pPr lvl="1"/>
            <a:r>
              <a:rPr lang="tr-TR" i="1" u="sng" dirty="0" smtClean="0">
                <a:ea typeface="+mn-ea"/>
                <a:cs typeface="+mn-cs"/>
              </a:rPr>
              <a:t>Bu bölümün nasıl yazılacağı şablon ve örnek tanımda detaylı olarak açıklanmıştır</a:t>
            </a:r>
            <a:endParaRPr lang="tr-TR" i="1"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Bileşen Faaliyet Tanımı </a:t>
            </a:r>
            <a:endParaRPr lang="tr-TR" dirty="0"/>
          </a:p>
        </p:txBody>
      </p:sp>
      <p:sp>
        <p:nvSpPr>
          <p:cNvPr id="3" name="2 İçerik Yer Tutucusu"/>
          <p:cNvSpPr>
            <a:spLocks noGrp="1"/>
          </p:cNvSpPr>
          <p:nvPr>
            <p:ph idx="1"/>
          </p:nvPr>
        </p:nvSpPr>
        <p:spPr/>
        <p:txBody>
          <a:bodyPr>
            <a:normAutofit/>
          </a:bodyPr>
          <a:lstStyle/>
          <a:p>
            <a:r>
              <a:rPr lang="tr-TR" b="1" i="1" dirty="0" smtClean="0">
                <a:solidFill>
                  <a:schemeClr val="tx1"/>
                </a:solidFill>
                <a:latin typeface="+mn-lt"/>
                <a:ea typeface="+mn-ea"/>
                <a:cs typeface="+mn-cs"/>
              </a:rPr>
              <a:t>Girdiler – </a:t>
            </a:r>
          </a:p>
          <a:p>
            <a:pPr lvl="1"/>
            <a:r>
              <a:rPr lang="tr-TR" i="1" dirty="0" smtClean="0">
                <a:solidFill>
                  <a:schemeClr val="tx1"/>
                </a:solidFill>
                <a:latin typeface="+mn-lt"/>
                <a:ea typeface="+mn-ea"/>
                <a:cs typeface="+mn-cs"/>
              </a:rPr>
              <a:t>Faaliyet tanımında yer alan çalışmaların yerine getirilmesi için gerekli olan öncül işleri tanımlar. Bu çalışmalar onay, doküman, belge gibi somut girdiler olarak belirlenip “Girdi Adı” kısmına yazılır. Girdi eğer </a:t>
            </a:r>
            <a:r>
              <a:rPr lang="tr-TR" i="1" u="sng" dirty="0" smtClean="0">
                <a:solidFill>
                  <a:schemeClr val="tx1"/>
                </a:solidFill>
                <a:latin typeface="+mn-lt"/>
                <a:ea typeface="+mn-ea"/>
                <a:cs typeface="+mn-cs"/>
              </a:rPr>
              <a:t>Sonuç Çerçevesinde</a:t>
            </a:r>
            <a:r>
              <a:rPr lang="tr-TR" i="1" dirty="0" smtClean="0">
                <a:solidFill>
                  <a:schemeClr val="tx1"/>
                </a:solidFill>
                <a:latin typeface="+mn-lt"/>
                <a:ea typeface="+mn-ea"/>
                <a:cs typeface="+mn-cs"/>
              </a:rPr>
              <a:t> kapsamında tanımlanmış olan Kilit Performans göstergesiyle ilişkiliyse hangi gösterge ile ilişkili olduğu belirtilir. Örneğin AH kapsamında pilot illerde yapılan vizite sayısıyla ilgili bir anket çalışması iş tanımları kısmında yer alan bir etkinlik için girdi oluşturacaksa “Kilit Performans Göstergesi” sütununda bu ilişki tanımlanır. Girdiyle ilgili kabul ölçütleri (standartlar, şablonlar, tarihler, ortamlar, formatlar, testler, vs) varsa “ Kabul Kriterleri” sütununa yazılır Girdi olarak kullanılacak çalışmanın kimden temin edileceği tanımlanır, hangi etkinlik öncülü olduğu “İlişkili Faaliyet No” ile belirlenir.</a:t>
            </a:r>
            <a:endParaRPr lang="tr-TR" i="1" u="sn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Bileşen Faaliyet Tanımı </a:t>
            </a:r>
            <a:endParaRPr lang="tr-TR" dirty="0"/>
          </a:p>
        </p:txBody>
      </p:sp>
      <p:sp>
        <p:nvSpPr>
          <p:cNvPr id="3" name="2 İçerik Yer Tutucusu"/>
          <p:cNvSpPr>
            <a:spLocks noGrp="1"/>
          </p:cNvSpPr>
          <p:nvPr>
            <p:ph idx="1"/>
          </p:nvPr>
        </p:nvSpPr>
        <p:spPr/>
        <p:txBody>
          <a:bodyPr>
            <a:normAutofit fontScale="77500" lnSpcReduction="20000"/>
          </a:bodyPr>
          <a:lstStyle/>
          <a:p>
            <a:r>
              <a:rPr lang="tr-TR" b="1" i="1" dirty="0" smtClean="0">
                <a:solidFill>
                  <a:schemeClr val="tx1"/>
                </a:solidFill>
                <a:latin typeface="+mn-lt"/>
                <a:ea typeface="+mn-ea"/>
                <a:cs typeface="+mn-cs"/>
              </a:rPr>
              <a:t>Çıktılar –  </a:t>
            </a:r>
          </a:p>
          <a:p>
            <a:pPr lvl="1"/>
            <a:r>
              <a:rPr lang="tr-TR" i="1" dirty="0" smtClean="0">
                <a:solidFill>
                  <a:schemeClr val="tx1"/>
                </a:solidFill>
                <a:latin typeface="+mn-lt"/>
                <a:ea typeface="+mn-ea"/>
                <a:cs typeface="+mn-cs"/>
              </a:rPr>
              <a:t>Faaliyet tanımında yer alan çalışmaların sonucunda ortaya çıkan somut, ölçülebilir ve izlenebilir (SMART) işler tanımlar. Bu çalışmalar onay, doküman, belge gibi somut çıktılar olarak belirlenip “Çıktı Adı” kısmına yazılır. Çıktılar eğer </a:t>
            </a:r>
            <a:r>
              <a:rPr lang="tr-TR" i="1" u="sng" dirty="0" smtClean="0">
                <a:solidFill>
                  <a:schemeClr val="tx1"/>
                </a:solidFill>
                <a:latin typeface="+mn-lt"/>
                <a:ea typeface="+mn-ea"/>
                <a:cs typeface="+mn-cs"/>
              </a:rPr>
              <a:t>Sonuç Çerçevesinde</a:t>
            </a:r>
            <a:r>
              <a:rPr lang="tr-TR" i="1" dirty="0" smtClean="0">
                <a:solidFill>
                  <a:schemeClr val="tx1"/>
                </a:solidFill>
                <a:latin typeface="+mn-lt"/>
                <a:ea typeface="+mn-ea"/>
                <a:cs typeface="+mn-cs"/>
              </a:rPr>
              <a:t> kapsamında tanımlanmış olan Kilit Performans göstergesiyle ilişkiliyse hangi gösterge ile ilişkili olduğu belirtilir. Örneğin AH kapsamında pilot illerde yapılan vizite sayısıyla ilgili bir anket çalışması iş tanımları kısmında yer alan bir etkinlik sonucunda oluşturulmuşsa “Kilit Performans Göstergesi” sütununda bu ilişki tanımlanır. Çıktıyla ilgili kabul ölçütleri (standartlar, şablonlar, tarihler, ortamlar, formatlar, testler, vs) varsa “ Kabul Kriterleri” sütununa yazılır Çıktı olan çalışmanın kime gönderileceği tanımlanır, hangi etkinlik ardılı olduğu “İlişkili İDA etkinlik No” ile belirlenir. Dikkat: Çıktılar bileşenin izleme ve değerlendirme çalışmaları için önemlidir. Bu nedenle mümkün olduğunca SMART ölçütüne göre hazırlanması, özellikle de kilit performans göstergeleriyle ilişkilendirilmesi gerekmektedir.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Dikdörtgen"/>
          <p:cNvSpPr/>
          <p:nvPr/>
        </p:nvSpPr>
        <p:spPr bwMode="auto">
          <a:xfrm>
            <a:off x="1728192" y="3024336"/>
            <a:ext cx="7452320" cy="3501008"/>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ts val="2400"/>
              </a:lnSpc>
              <a:spcBef>
                <a:spcPts val="1600"/>
              </a:spcBef>
              <a:spcAft>
                <a:spcPct val="0"/>
              </a:spcAft>
              <a:buClrTx/>
              <a:buSzTx/>
              <a:buFontTx/>
              <a:buChar char="•"/>
              <a:tabLst/>
            </a:pPr>
            <a:endParaRPr kumimoji="0" lang="tr-TR" sz="2000" b="0" i="0" u="none" strike="noStrike" cap="none" normalizeH="0" baseline="0" smtClean="0">
              <a:ln>
                <a:noFill/>
              </a:ln>
              <a:solidFill>
                <a:schemeClr val="tx1"/>
              </a:solidFill>
              <a:effectLst/>
              <a:latin typeface="Tahoma" pitchFamily="34" charset="0"/>
            </a:endParaRPr>
          </a:p>
        </p:txBody>
      </p:sp>
      <p:sp>
        <p:nvSpPr>
          <p:cNvPr id="2" name="1 Başlık"/>
          <p:cNvSpPr>
            <a:spLocks noGrp="1"/>
          </p:cNvSpPr>
          <p:nvPr>
            <p:ph type="title"/>
          </p:nvPr>
        </p:nvSpPr>
        <p:spPr/>
        <p:txBody>
          <a:bodyPr/>
          <a:lstStyle/>
          <a:p>
            <a:r>
              <a:rPr lang="tr-TR" dirty="0" smtClean="0"/>
              <a:t>Bileşen Faaliyet Tanımı </a:t>
            </a:r>
            <a:endParaRPr lang="tr-TR" dirty="0"/>
          </a:p>
        </p:txBody>
      </p:sp>
      <p:sp>
        <p:nvSpPr>
          <p:cNvPr id="3" name="2 İçerik Yer Tutucusu"/>
          <p:cNvSpPr>
            <a:spLocks noGrp="1"/>
          </p:cNvSpPr>
          <p:nvPr>
            <p:ph idx="1"/>
          </p:nvPr>
        </p:nvSpPr>
        <p:spPr/>
        <p:txBody>
          <a:bodyPr>
            <a:normAutofit/>
          </a:bodyPr>
          <a:lstStyle/>
          <a:p>
            <a:r>
              <a:rPr lang="tr-TR" b="1" dirty="0" smtClean="0">
                <a:solidFill>
                  <a:schemeClr val="tx1"/>
                </a:solidFill>
                <a:latin typeface="+mn-lt"/>
                <a:ea typeface="+mn-ea"/>
                <a:cs typeface="+mn-cs"/>
              </a:rPr>
              <a:t>Alt Bileşen Maliyet Bilgileri </a:t>
            </a:r>
          </a:p>
          <a:p>
            <a:pPr lvl="1"/>
            <a:r>
              <a:rPr lang="tr-TR" i="1" dirty="0" smtClean="0">
                <a:solidFill>
                  <a:schemeClr val="tx1"/>
                </a:solidFill>
                <a:latin typeface="+mn-lt"/>
                <a:ea typeface="+mn-ea"/>
                <a:cs typeface="+mn-cs"/>
              </a:rPr>
              <a:t>Alt Bileşen için ayrılmış olan fonla ilgili bütçe bilgileri ve etkinliklerin planlanan başlama – bitiş tarihleri yazılır. Bu bölüm Faaliyet Planından alınan bilgilerle doldurulur.</a:t>
            </a:r>
            <a:r>
              <a:rPr lang="tr-TR" dirty="0" smtClean="0">
                <a:solidFill>
                  <a:schemeClr val="tx1"/>
                </a:solidFill>
                <a:latin typeface="+mn-lt"/>
                <a:ea typeface="+mn-ea"/>
                <a:cs typeface="+mn-cs"/>
              </a:rPr>
              <a:t> </a:t>
            </a:r>
            <a:endParaRPr lang="tr-TR" dirty="0"/>
          </a:p>
        </p:txBody>
      </p:sp>
      <p:graphicFrame>
        <p:nvGraphicFramePr>
          <p:cNvPr id="4" name="3 Tablo"/>
          <p:cNvGraphicFramePr>
            <a:graphicFrameLocks noGrp="1"/>
          </p:cNvGraphicFramePr>
          <p:nvPr/>
        </p:nvGraphicFramePr>
        <p:xfrm>
          <a:off x="1800200" y="3179941"/>
          <a:ext cx="7224463" cy="3300779"/>
        </p:xfrm>
        <a:graphic>
          <a:graphicData uri="http://schemas.openxmlformats.org/drawingml/2006/table">
            <a:tbl>
              <a:tblPr/>
              <a:tblGrid>
                <a:gridCol w="802151"/>
                <a:gridCol w="2092485"/>
                <a:gridCol w="802151"/>
                <a:gridCol w="813637"/>
                <a:gridCol w="813637"/>
                <a:gridCol w="904255"/>
                <a:gridCol w="996147"/>
              </a:tblGrid>
              <a:tr h="664392">
                <a:tc rowSpan="2">
                  <a:txBody>
                    <a:bodyPr/>
                    <a:lstStyle/>
                    <a:p>
                      <a:pPr algn="ctr">
                        <a:spcAft>
                          <a:spcPts val="0"/>
                        </a:spcAft>
                      </a:pPr>
                      <a:r>
                        <a:rPr lang="tr-TR" sz="900" dirty="0">
                          <a:latin typeface="Arial"/>
                          <a:ea typeface="Times New Roman"/>
                          <a:cs typeface="Times New Roman"/>
                        </a:rPr>
                        <a:t>Alt Bileşen Faaliyet No</a:t>
                      </a:r>
                      <a:endParaRPr lang="tr-TR" sz="1100" dirty="0">
                        <a:latin typeface="Courier New"/>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tr-TR" sz="900">
                          <a:latin typeface="Arial"/>
                          <a:ea typeface="Times New Roman"/>
                          <a:cs typeface="Times New Roman"/>
                        </a:rPr>
                        <a:t>Tanım</a:t>
                      </a:r>
                      <a:endParaRPr lang="tr-TR" sz="1100">
                        <a:latin typeface="Courier New"/>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tr-TR" sz="900">
                          <a:latin typeface="Arial"/>
                          <a:ea typeface="Times New Roman"/>
                          <a:cs typeface="Times New Roman"/>
                        </a:rPr>
                        <a:t>Tahmini Maliyet (€)</a:t>
                      </a:r>
                      <a:endParaRPr lang="tr-TR" sz="1100">
                        <a:latin typeface="Courier New"/>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rowSpan="2">
                  <a:txBody>
                    <a:bodyPr/>
                    <a:lstStyle/>
                    <a:p>
                      <a:pPr algn="ctr">
                        <a:spcAft>
                          <a:spcPts val="0"/>
                        </a:spcAft>
                      </a:pPr>
                      <a:r>
                        <a:rPr lang="tr-TR" sz="900">
                          <a:latin typeface="Arial"/>
                          <a:ea typeface="Times New Roman"/>
                          <a:cs typeface="Times New Roman"/>
                        </a:rPr>
                        <a:t>İşin Planlanan Başlama Tarihi</a:t>
                      </a:r>
                      <a:endParaRPr lang="tr-TR" sz="1100">
                        <a:latin typeface="Courier New"/>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tr-TR" sz="900">
                          <a:latin typeface="Arial"/>
                          <a:ea typeface="Times New Roman"/>
                          <a:cs typeface="Times New Roman"/>
                        </a:rPr>
                        <a:t>İşin Planlanan     Bitiş Tarihi</a:t>
                      </a:r>
                      <a:endParaRPr lang="tr-TR" sz="1100">
                        <a:latin typeface="Courier New"/>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186">
                <a:tc vMerge="1">
                  <a:txBody>
                    <a:bodyPr/>
                    <a:lstStyle/>
                    <a:p>
                      <a:endParaRPr lang="tr-TR"/>
                    </a:p>
                  </a:txBody>
                  <a:tcPr/>
                </a:tc>
                <a:tc vMerge="1">
                  <a:txBody>
                    <a:bodyPr/>
                    <a:lstStyle/>
                    <a:p>
                      <a:endParaRPr lang="tr-TR"/>
                    </a:p>
                  </a:txBody>
                  <a:tcPr/>
                </a:tc>
                <a:tc>
                  <a:txBody>
                    <a:bodyPr/>
                    <a:lstStyle/>
                    <a:p>
                      <a:pPr algn="ctr">
                        <a:spcAft>
                          <a:spcPts val="0"/>
                        </a:spcAft>
                      </a:pPr>
                      <a:r>
                        <a:rPr lang="tr-TR" sz="900">
                          <a:latin typeface="Arial"/>
                          <a:ea typeface="Times New Roman"/>
                          <a:cs typeface="Times New Roman"/>
                        </a:rPr>
                        <a:t>Dünya Bankası</a:t>
                      </a:r>
                      <a:endParaRPr lang="tr-TR" sz="1100">
                        <a:latin typeface="Courier New"/>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latin typeface="Arial"/>
                          <a:ea typeface="Times New Roman"/>
                          <a:cs typeface="Times New Roman"/>
                        </a:rPr>
                        <a:t>Milli Bütçe</a:t>
                      </a:r>
                      <a:endParaRPr lang="tr-TR" sz="1100">
                        <a:latin typeface="Courier New"/>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latin typeface="Arial"/>
                          <a:ea typeface="Times New Roman"/>
                          <a:cs typeface="Times New Roman"/>
                        </a:rPr>
                        <a:t>Toplam</a:t>
                      </a:r>
                      <a:endParaRPr lang="tr-TR" sz="1100">
                        <a:latin typeface="Courier New"/>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r>
              <a:tr h="404413">
                <a:tc gridSpan="7">
                  <a:txBody>
                    <a:bodyPr/>
                    <a:lstStyle/>
                    <a:p>
                      <a:pPr algn="ctr">
                        <a:spcAft>
                          <a:spcPts val="0"/>
                        </a:spcAft>
                      </a:pPr>
                      <a:r>
                        <a:rPr lang="tr-TR" sz="900" b="1">
                          <a:latin typeface="Arial"/>
                          <a:ea typeface="Times New Roman"/>
                          <a:cs typeface="Times New Roman"/>
                        </a:rPr>
                        <a:t>Alt Bileşen Faaliyet No ve Adı: </a:t>
                      </a:r>
                      <a:endParaRPr lang="tr-TR" sz="1100">
                        <a:latin typeface="Courier New"/>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56549">
                <a:tc>
                  <a:txBody>
                    <a:bodyPr/>
                    <a:lstStyle/>
                    <a:p>
                      <a:pPr>
                        <a:spcAft>
                          <a:spcPts val="0"/>
                        </a:spcAft>
                      </a:pPr>
                      <a:endParaRPr lang="tr-TR" sz="1100">
                        <a:latin typeface="Courier New"/>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800"/>
                        </a:spcAft>
                      </a:pPr>
                      <a:endParaRPr lang="tr-TR" sz="1100" dirty="0">
                        <a:latin typeface="Courier New"/>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900">
                        <a:latin typeface="Arial TUR"/>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900">
                        <a:latin typeface="Arial"/>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900">
                        <a:latin typeface="Arial TUR"/>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900">
                        <a:latin typeface="Arial"/>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900">
                        <a:latin typeface="Arial"/>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413">
                <a:tc>
                  <a:txBody>
                    <a:bodyPr/>
                    <a:lstStyle/>
                    <a:p>
                      <a:pPr>
                        <a:spcAft>
                          <a:spcPts val="0"/>
                        </a:spcAft>
                      </a:pPr>
                      <a:endParaRPr lang="tr-TR" sz="1100">
                        <a:latin typeface="Courier New"/>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dirty="0">
                        <a:latin typeface="Courier New"/>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900">
                        <a:latin typeface="Arial TUR"/>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900">
                        <a:latin typeface="Arial"/>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900">
                        <a:latin typeface="Arial TUR"/>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900">
                        <a:latin typeface="Arial"/>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900">
                        <a:latin typeface="Arial"/>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413">
                <a:tc>
                  <a:txBody>
                    <a:bodyPr/>
                    <a:lstStyle/>
                    <a:p>
                      <a:pPr>
                        <a:spcAft>
                          <a:spcPts val="0"/>
                        </a:spcAft>
                      </a:pPr>
                      <a:endParaRPr lang="tr-TR" sz="1100">
                        <a:latin typeface="Courier New"/>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Courier New"/>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900">
                        <a:latin typeface="Arial TUR"/>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900">
                        <a:latin typeface="Arial"/>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900">
                        <a:latin typeface="Arial TUR"/>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900">
                        <a:latin typeface="Arial"/>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900">
                        <a:latin typeface="Arial"/>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413">
                <a:tc>
                  <a:txBody>
                    <a:bodyPr/>
                    <a:lstStyle/>
                    <a:p>
                      <a:pPr algn="ctr">
                        <a:spcAft>
                          <a:spcPts val="0"/>
                        </a:spcAft>
                      </a:pPr>
                      <a:endParaRPr lang="tr-TR" sz="900">
                        <a:latin typeface="Arial"/>
                        <a:ea typeface="Times New Roman"/>
                        <a:cs typeface="Times New Roman"/>
                      </a:endParaRPr>
                    </a:p>
                  </a:txBody>
                  <a:tcPr marL="40698" marR="406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Courier New"/>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Courier New"/>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tr-TR" sz="1100">
                        <a:latin typeface="Courier New"/>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tr-TR" sz="1100">
                        <a:latin typeface="Courier New"/>
                        <a:ea typeface="Times New Roman"/>
                        <a:cs typeface="Times New Roman"/>
                      </a:endParaRPr>
                    </a:p>
                  </a:txBody>
                  <a:tcPr marL="40698" marR="40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900">
                        <a:latin typeface="Arial"/>
                        <a:ea typeface="Times New Roman"/>
                        <a:cs typeface="Times New Roman"/>
                      </a:endParaRPr>
                    </a:p>
                  </a:txBody>
                  <a:tcPr marL="40698" marR="406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tr-TR" sz="900" dirty="0">
                        <a:latin typeface="Arial"/>
                        <a:ea typeface="Times New Roman"/>
                        <a:cs typeface="Times New Roman"/>
                      </a:endParaRPr>
                    </a:p>
                  </a:txBody>
                  <a:tcPr marL="40698" marR="40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Bileşen Faaliyet Tanımı </a:t>
            </a:r>
            <a:endParaRPr lang="tr-TR" dirty="0"/>
          </a:p>
        </p:txBody>
      </p:sp>
      <p:sp>
        <p:nvSpPr>
          <p:cNvPr id="3" name="2 İçerik Yer Tutucusu"/>
          <p:cNvSpPr>
            <a:spLocks noGrp="1"/>
          </p:cNvSpPr>
          <p:nvPr>
            <p:ph idx="1"/>
          </p:nvPr>
        </p:nvSpPr>
        <p:spPr/>
        <p:txBody>
          <a:bodyPr>
            <a:normAutofit fontScale="92500"/>
          </a:bodyPr>
          <a:lstStyle/>
          <a:p>
            <a:r>
              <a:rPr lang="tr-TR" b="1" dirty="0" smtClean="0">
                <a:solidFill>
                  <a:schemeClr val="tx1"/>
                </a:solidFill>
                <a:latin typeface="+mn-lt"/>
                <a:ea typeface="+mn-ea"/>
                <a:cs typeface="+mn-cs"/>
              </a:rPr>
              <a:t>Sınırlamalar:</a:t>
            </a:r>
            <a:endParaRPr lang="tr-TR" dirty="0" smtClean="0">
              <a:solidFill>
                <a:schemeClr val="tx1"/>
              </a:solidFill>
              <a:latin typeface="+mn-lt"/>
              <a:ea typeface="+mn-ea"/>
              <a:cs typeface="+mn-cs"/>
            </a:endParaRPr>
          </a:p>
          <a:p>
            <a:r>
              <a:rPr lang="tr-TR" i="1" dirty="0" smtClean="0">
                <a:solidFill>
                  <a:schemeClr val="tx1"/>
                </a:solidFill>
                <a:latin typeface="+mn-lt"/>
                <a:ea typeface="+mn-ea"/>
                <a:cs typeface="+mn-cs"/>
              </a:rPr>
              <a:t>“Faaliyet Tanımı” bölümünde detaylandırılan etkinlikler için mutlaka uyulması gereken kısıtlar (tarih, bütçe, kaynak, süreç, çalışma vs,) belirtilir ve ilgili faaliyet numarasıyla birlikte yazılır. Sınırlamalar kesindir, mutlaka dikkate alınıp değerlendirilmelidir. Sınırlamaların “ön koşul” olarak tanımlanan bazılarının aynı zamanda “Girdi” olarak da değerlendirilmesi gerektiği unutulmamalıdır. Örneğin, çıkartılması öngörülen bir kanun veya yönetmelik mutlaka gerekiyorsa bir sınırlama ve aynı zamanda girdidir. Sınırlamaların risk içerdiği unutulmamalıdır. Bu nedenle risk oluşturabilecek sınırlamalar önem derecesine göre (önem derecesi bileşen amaç ve hedeflerine muhtemel etkilerine göre tanımlanır) kırmızı (etkisi çok yüksek), mavi (etkisi orta) ve yeşil (etkisi yok) renklerle yazılır.</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Bileşen Faaliyet Tanımı </a:t>
            </a:r>
            <a:endParaRPr lang="tr-TR" dirty="0"/>
          </a:p>
        </p:txBody>
      </p:sp>
      <p:sp>
        <p:nvSpPr>
          <p:cNvPr id="3" name="2 İçerik Yer Tutucusu"/>
          <p:cNvSpPr>
            <a:spLocks noGrp="1"/>
          </p:cNvSpPr>
          <p:nvPr>
            <p:ph idx="1"/>
          </p:nvPr>
        </p:nvSpPr>
        <p:spPr/>
        <p:txBody>
          <a:bodyPr>
            <a:normAutofit fontScale="70000" lnSpcReduction="20000"/>
          </a:bodyPr>
          <a:lstStyle/>
          <a:p>
            <a:r>
              <a:rPr lang="tr-TR" b="1" dirty="0" smtClean="0">
                <a:solidFill>
                  <a:schemeClr val="tx1"/>
                </a:solidFill>
                <a:latin typeface="+mn-lt"/>
                <a:ea typeface="+mn-ea"/>
                <a:cs typeface="+mn-cs"/>
              </a:rPr>
              <a:t>Varsayımlar:</a:t>
            </a:r>
            <a:endParaRPr lang="tr-TR" dirty="0" smtClean="0">
              <a:solidFill>
                <a:schemeClr val="tx1"/>
              </a:solidFill>
              <a:latin typeface="+mn-lt"/>
              <a:ea typeface="+mn-ea"/>
              <a:cs typeface="+mn-cs"/>
            </a:endParaRPr>
          </a:p>
          <a:p>
            <a:r>
              <a:rPr lang="tr-TR" i="1" dirty="0" smtClean="0">
                <a:solidFill>
                  <a:schemeClr val="tx1"/>
                </a:solidFill>
                <a:latin typeface="+mn-lt"/>
                <a:ea typeface="+mn-ea"/>
                <a:cs typeface="+mn-cs"/>
              </a:rPr>
              <a:t>“Faaliyet Tanımı” bölümünde detaylandırılan etkinliklerin yerine getirilmesi sürecinde dikkat edilmesi gereken olumlu ya da olumsuz olaylar (tarih, bütçe, kaynak, süreç, çalışma vs,) belirtilir ve ilgili etkinlik numarasıyla birlikte yazılır. Varsayımlar, kesin değildir ancak hedeflere ulaşmada dikkate alınmalıdır. Varsayımların bazıları dikkate alınması gereken “Girdi” olarak değerlendirilebilir; yön göstericidir, kesinlik yoktur, ancak sınırlamadan çok daha fazla risk içerirler. Örneğin bir etkinliğin gerçekleştirilmesi için A biriminden destek alınacağı  “varsayılıyorsa” bu bölüme yazılabilir ancak desteğin alınamaması durumunda (yanı varsayım geçerli değilse) ne yapılacağı (risk eylem planı) tanımlanmalıdır. Varsayımlar olumlu ya da olumsuz olabilir ve risk </a:t>
            </a:r>
            <a:r>
              <a:rPr lang="tr-TR" i="1" dirty="0" err="1" smtClean="0">
                <a:solidFill>
                  <a:schemeClr val="tx1"/>
                </a:solidFill>
                <a:latin typeface="+mn-lt"/>
                <a:ea typeface="+mn-ea"/>
                <a:cs typeface="+mn-cs"/>
              </a:rPr>
              <a:t>içerirlerr</a:t>
            </a:r>
            <a:r>
              <a:rPr lang="tr-TR" i="1" dirty="0" smtClean="0">
                <a:solidFill>
                  <a:schemeClr val="tx1"/>
                </a:solidFill>
                <a:latin typeface="+mn-lt"/>
                <a:ea typeface="+mn-ea"/>
                <a:cs typeface="+mn-cs"/>
              </a:rPr>
              <a:t>. Bu nedenle risk oluşturan varsayımlar önem derecesine göre (önem derecesi bileşen amaç ve hedeflerine muhtemel etkilerine göre tanımlanır) kırmızı (etkisi çok yüksek), mavi (etkisi orta) ve yeşil (etkisi yok) renklerle yazılır.</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tr-TR" dirty="0" smtClean="0"/>
              <a:t>Proje Uygulama Çerçevesi (PUÇ)</a:t>
            </a:r>
          </a:p>
        </p:txBody>
      </p:sp>
      <p:sp>
        <p:nvSpPr>
          <p:cNvPr id="5123" name="Rectangle 3"/>
          <p:cNvSpPr>
            <a:spLocks noGrp="1" noChangeArrowheads="1"/>
          </p:cNvSpPr>
          <p:nvPr>
            <p:ph type="body" idx="1"/>
          </p:nvPr>
        </p:nvSpPr>
        <p:spPr/>
        <p:txBody>
          <a:bodyPr/>
          <a:lstStyle/>
          <a:p>
            <a:pPr eaLnBrk="1" hangingPunct="1"/>
            <a:r>
              <a:rPr lang="tr-TR" dirty="0" smtClean="0"/>
              <a:t>PUÇ, </a:t>
            </a:r>
            <a:r>
              <a:rPr lang="tr-TR" dirty="0" smtClean="0"/>
              <a:t>Sağlık Sektörünün Yeniden Yapılandırılmasına Destek Projesini </a:t>
            </a:r>
            <a:endParaRPr lang="tr-TR" dirty="0" smtClean="0"/>
          </a:p>
          <a:p>
            <a:pPr lvl="1" eaLnBrk="1" hangingPunct="1"/>
            <a:r>
              <a:rPr lang="tr-TR" dirty="0" smtClean="0"/>
              <a:t>Ana Bileşen (A, B ve C)</a:t>
            </a:r>
          </a:p>
          <a:p>
            <a:pPr lvl="1" eaLnBrk="1" hangingPunct="1"/>
            <a:r>
              <a:rPr lang="tr-TR" smtClean="0"/>
              <a:t>Bileşen (A.1, A.2, … A.9)</a:t>
            </a:r>
          </a:p>
          <a:p>
            <a:pPr lvl="1" eaLnBrk="1" hangingPunct="1"/>
            <a:r>
              <a:rPr lang="tr-TR" dirty="0" smtClean="0"/>
              <a:t>Alt Bileşen (A.1.1, A.1.2, … A.9.1.2) </a:t>
            </a:r>
          </a:p>
          <a:p>
            <a:pPr lvl="1" eaLnBrk="1" hangingPunct="1"/>
            <a:r>
              <a:rPr lang="tr-TR" dirty="0" smtClean="0">
                <a:solidFill>
                  <a:srgbClr val="FFFF00"/>
                </a:solidFill>
              </a:rPr>
              <a:t>Faaliyet/Görevler (A.1.1.1, A.1.1.2 …)</a:t>
            </a:r>
          </a:p>
          <a:p>
            <a:pPr eaLnBrk="1" hangingPunct="1"/>
            <a:r>
              <a:rPr lang="tr-TR" dirty="0" smtClean="0"/>
              <a:t>düzeyinde ayrıştıran, </a:t>
            </a:r>
          </a:p>
          <a:p>
            <a:pPr eaLnBrk="1" hangingPunct="1"/>
            <a:r>
              <a:rPr lang="tr-TR" dirty="0" smtClean="0"/>
              <a:t>Faaliyetleri “</a:t>
            </a:r>
            <a:r>
              <a:rPr lang="tr-TR" dirty="0" smtClean="0">
                <a:solidFill>
                  <a:srgbClr val="FFFF00"/>
                </a:solidFill>
              </a:rPr>
              <a:t>Uygulama Sorumluluğu</a:t>
            </a:r>
            <a:r>
              <a:rPr lang="tr-TR" dirty="0" smtClean="0"/>
              <a:t>” ve “</a:t>
            </a:r>
            <a:r>
              <a:rPr lang="tr-TR" dirty="0" smtClean="0">
                <a:solidFill>
                  <a:srgbClr val="FFFF00"/>
                </a:solidFill>
              </a:rPr>
              <a:t>Çıktı Göstergeler</a:t>
            </a:r>
            <a:r>
              <a:rPr lang="tr-TR" dirty="0" smtClean="0"/>
              <a:t>i” ile izlenebilir ve kontrol edilebilir bir yapıya dönüştüren,</a:t>
            </a:r>
          </a:p>
          <a:p>
            <a:pPr eaLnBrk="1" hangingPunct="1"/>
            <a:r>
              <a:rPr lang="tr-TR" dirty="0" smtClean="0"/>
              <a:t>Sağlık Bakanlığı Stratejik Planı (2010-2014) </a:t>
            </a:r>
            <a:r>
              <a:rPr lang="tr-TR" dirty="0" smtClean="0">
                <a:solidFill>
                  <a:srgbClr val="FFFF00"/>
                </a:solidFill>
              </a:rPr>
              <a:t>Stratejik Hedefleri </a:t>
            </a:r>
            <a:r>
              <a:rPr lang="tr-TR" dirty="0" smtClean="0"/>
              <a:t>ile projeyi ilişkilendiren bir dokümandır.</a:t>
            </a:r>
            <a:endParaRPr lang="tr-TR"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Proje Uygulama Çerçevesi (PUÇ)</a:t>
            </a:r>
            <a:endParaRPr lang="tr-TR" dirty="0"/>
          </a:p>
        </p:txBody>
      </p:sp>
      <p:sp>
        <p:nvSpPr>
          <p:cNvPr id="3" name="2 İçerik Yer Tutucusu"/>
          <p:cNvSpPr>
            <a:spLocks noGrp="1"/>
          </p:cNvSpPr>
          <p:nvPr>
            <p:ph idx="1"/>
          </p:nvPr>
        </p:nvSpPr>
        <p:spPr/>
        <p:txBody>
          <a:bodyPr/>
          <a:lstStyle/>
          <a:p>
            <a:r>
              <a:rPr lang="tr-TR" b="1" dirty="0" smtClean="0">
                <a:solidFill>
                  <a:srgbClr val="FFFF00"/>
                </a:solidFill>
              </a:rPr>
              <a:t>Bileşen: </a:t>
            </a:r>
            <a:r>
              <a:rPr lang="tr-TR" dirty="0" smtClean="0"/>
              <a:t>İkraz Anlaşmasında yer alan ana iş gruplarıdır. En az 1 </a:t>
            </a:r>
            <a:r>
              <a:rPr lang="tr-TR" dirty="0" smtClean="0">
                <a:solidFill>
                  <a:srgbClr val="FFFF00"/>
                </a:solidFill>
              </a:rPr>
              <a:t>Stratejik Amaçla </a:t>
            </a:r>
            <a:r>
              <a:rPr lang="tr-TR" dirty="0" smtClean="0"/>
              <a:t>ilişkilidir. A Ana Bileşeni altında 9 adet Bileşen tanımlanmıştır.</a:t>
            </a:r>
          </a:p>
          <a:p>
            <a:pPr marL="342900" lvl="1" indent="-342900">
              <a:buBlip>
                <a:blip r:embed="rId2"/>
              </a:buBlip>
            </a:pPr>
            <a:r>
              <a:rPr lang="tr-TR" dirty="0" smtClean="0"/>
              <a:t>Örnek: BİLEŞEN A1: KORUYUCU VE BİRİNCİ BASAMAK SAĞLIK HİZMETLERİNİN GÜÇLENDİRİLMESİ STRATEJİK AMAÇ 1: Sağlığa yönelik risklerden toplumu korumak. …….</a:t>
            </a:r>
            <a:endParaRPr lang="tr-TR" b="1" dirty="0" smtClean="0">
              <a:solidFill>
                <a:srgbClr val="FFFF00"/>
              </a:solidFill>
            </a:endParaRPr>
          </a:p>
          <a:p>
            <a:r>
              <a:rPr lang="tr-TR" b="1" dirty="0" smtClean="0">
                <a:solidFill>
                  <a:srgbClr val="FFFF00"/>
                </a:solidFill>
              </a:rPr>
              <a:t>Alt Bileşen: </a:t>
            </a:r>
            <a:r>
              <a:rPr lang="tr-TR" dirty="0" smtClean="0"/>
              <a:t>Ana bileşenin, her birisi stratejik planda ayrı bir </a:t>
            </a:r>
            <a:r>
              <a:rPr lang="tr-TR" dirty="0" smtClean="0">
                <a:solidFill>
                  <a:srgbClr val="FFFF00"/>
                </a:solidFill>
              </a:rPr>
              <a:t>Stratejik Hedef</a:t>
            </a:r>
            <a:r>
              <a:rPr lang="tr-TR" dirty="0" smtClean="0"/>
              <a:t>le örtüşen ayrışımıdır (</a:t>
            </a:r>
            <a:r>
              <a:rPr lang="tr-TR" dirty="0" err="1" smtClean="0"/>
              <a:t>kırılımıdır</a:t>
            </a:r>
            <a:r>
              <a:rPr lang="tr-TR" dirty="0" smtClean="0"/>
              <a:t>). </a:t>
            </a:r>
          </a:p>
          <a:p>
            <a:pPr lvl="1"/>
            <a:r>
              <a:rPr lang="tr-TR" dirty="0" smtClean="0"/>
              <a:t>Örnek: A.1.1. Sağlığın geliştirilmesi ve sağlıklı hayat programlarına tüm nüfusun erişiminin sağlanması (SH 1.1. Sağlığın teşviki (geliştirilmesi) ve sağlıklı hayat programlarına tüm halkımızın erişimini sağlamak)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Proje Uygulama Çerçevesi (PUÇ)</a:t>
            </a:r>
            <a:endParaRPr lang="tr-TR" dirty="0"/>
          </a:p>
        </p:txBody>
      </p:sp>
      <p:sp>
        <p:nvSpPr>
          <p:cNvPr id="3" name="2 İçerik Yer Tutucusu"/>
          <p:cNvSpPr>
            <a:spLocks noGrp="1"/>
          </p:cNvSpPr>
          <p:nvPr>
            <p:ph idx="1"/>
          </p:nvPr>
        </p:nvSpPr>
        <p:spPr>
          <a:xfrm>
            <a:off x="1835696" y="1052513"/>
            <a:ext cx="7308304" cy="5805487"/>
          </a:xfrm>
        </p:spPr>
        <p:txBody>
          <a:bodyPr/>
          <a:lstStyle/>
          <a:p>
            <a:r>
              <a:rPr lang="tr-TR" b="1" dirty="0" smtClean="0">
                <a:solidFill>
                  <a:srgbClr val="FFFF00"/>
                </a:solidFill>
              </a:rPr>
              <a:t>Faaliyetler/Görevler: </a:t>
            </a:r>
            <a:r>
              <a:rPr lang="tr-TR" dirty="0" smtClean="0"/>
              <a:t>Alt Bileşenin, her birisi Stratejik Hedef altında yer alan </a:t>
            </a:r>
            <a:r>
              <a:rPr lang="tr-TR" dirty="0" smtClean="0">
                <a:solidFill>
                  <a:srgbClr val="FFFF00"/>
                </a:solidFill>
              </a:rPr>
              <a:t>Alt Hedefler </a:t>
            </a:r>
            <a:r>
              <a:rPr lang="tr-TR" dirty="0" smtClean="0"/>
              <a:t>ve bunlarla ilişkili “</a:t>
            </a:r>
            <a:r>
              <a:rPr lang="tr-TR" dirty="0" smtClean="0">
                <a:solidFill>
                  <a:srgbClr val="FFFF00"/>
                </a:solidFill>
              </a:rPr>
              <a:t>Hedefe Yönelik Stratejilerle</a:t>
            </a:r>
            <a:r>
              <a:rPr lang="tr-TR" dirty="0" smtClean="0"/>
              <a:t>” uyumlu olarak ayrıştırılmış çalışmalarıdır.</a:t>
            </a:r>
          </a:p>
          <a:p>
            <a:pPr lvl="1"/>
            <a:r>
              <a:rPr lang="tr-TR" dirty="0" smtClean="0"/>
              <a:t>Örnek: A.1.1.1 Sağlığın Teşviki ve Geliştirilmesi Ulusal Eylem Planının Hazırlanması (SH 1.1.1. Birey sağlığının korunması ve sağlık düzeyinin yükseltilmesi için, vatandaşların kendi sağlıkları üzerinde kontrol yeteneklerini artırmak ve sağlıklarını etkileyebilecek konularda karar süreçlerine aktif katılımlarını sağlamak.</a:t>
            </a:r>
          </a:p>
          <a:p>
            <a:r>
              <a:rPr lang="tr-TR" dirty="0" smtClean="0"/>
              <a:t>Her faaliyetin bir </a:t>
            </a:r>
            <a:r>
              <a:rPr lang="tr-TR" b="1" dirty="0" smtClean="0">
                <a:solidFill>
                  <a:srgbClr val="FFFF00"/>
                </a:solidFill>
              </a:rPr>
              <a:t>çıktı göstergesi </a:t>
            </a:r>
            <a:r>
              <a:rPr lang="tr-TR" dirty="0" smtClean="0"/>
              <a:t>olmalı ve genellikle Daire Başkanlığı düzeyinde </a:t>
            </a:r>
            <a:r>
              <a:rPr lang="tr-TR" b="1" dirty="0" smtClean="0">
                <a:solidFill>
                  <a:srgbClr val="FFFF00"/>
                </a:solidFill>
              </a:rPr>
              <a:t>Uygulama Sorumlusu</a:t>
            </a:r>
            <a:r>
              <a:rPr lang="tr-TR" dirty="0" smtClean="0"/>
              <a:t> (kişi) olmalıdır.</a:t>
            </a:r>
          </a:p>
          <a:p>
            <a:r>
              <a:rPr lang="tr-TR" dirty="0" err="1" smtClean="0"/>
              <a:t>PYDB’de</a:t>
            </a:r>
            <a:r>
              <a:rPr lang="tr-TR" dirty="0" smtClean="0"/>
              <a:t> Proje Koordinatörleri çalışmaları faaliyetler düzeyinde izlerler, her koordinatörün sorumlu olduğu bir faaliyet grubu vardır.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Proje İş Dağılım Ağacı</a:t>
            </a:r>
            <a:endParaRPr lang="tr-TR" dirty="0"/>
          </a:p>
        </p:txBody>
      </p:sp>
      <p:sp>
        <p:nvSpPr>
          <p:cNvPr id="3" name="2 İçerik Yer Tutucusu"/>
          <p:cNvSpPr>
            <a:spLocks noGrp="1"/>
          </p:cNvSpPr>
          <p:nvPr>
            <p:ph idx="1"/>
          </p:nvPr>
        </p:nvSpPr>
        <p:spPr/>
        <p:txBody>
          <a:bodyPr/>
          <a:lstStyle/>
          <a:p>
            <a:pPr lvl="1" eaLnBrk="1" hangingPunct="1"/>
            <a:r>
              <a:rPr lang="tr-TR" dirty="0" smtClean="0"/>
              <a:t>Ana Bileşen, Bileşen, Alt Bileşen, </a:t>
            </a:r>
            <a:r>
              <a:rPr lang="tr-TR" dirty="0" smtClean="0">
                <a:solidFill>
                  <a:srgbClr val="FFFF00"/>
                </a:solidFill>
              </a:rPr>
              <a:t>Faaliyet/Görevler </a:t>
            </a:r>
            <a:r>
              <a:rPr lang="tr-TR" dirty="0" smtClean="0"/>
              <a:t>arasındaki hiyerarşik ilişkiyi gösteren çizelgedir.</a:t>
            </a:r>
          </a:p>
          <a:p>
            <a:pPr lvl="1" eaLnBrk="1" hangingPunct="1"/>
            <a:r>
              <a:rPr lang="tr-TR" dirty="0" smtClean="0">
                <a:solidFill>
                  <a:srgbClr val="FFFF00"/>
                </a:solidFill>
              </a:rPr>
              <a:t>İzleme ve değerlendirmenin temel çizgisini oluşturur, kapsamı belirler.</a:t>
            </a:r>
          </a:p>
          <a:p>
            <a:endParaRPr lang="tr-TR" dirty="0"/>
          </a:p>
        </p:txBody>
      </p:sp>
      <p:pic>
        <p:nvPicPr>
          <p:cNvPr id="71682" name="Picture 2"/>
          <p:cNvPicPr>
            <a:picLocks noChangeAspect="1" noChangeArrowheads="1"/>
          </p:cNvPicPr>
          <p:nvPr/>
        </p:nvPicPr>
        <p:blipFill>
          <a:blip r:embed="rId2" cstate="print"/>
          <a:srcRect/>
          <a:stretch>
            <a:fillRect/>
          </a:stretch>
        </p:blipFill>
        <p:spPr bwMode="auto">
          <a:xfrm>
            <a:off x="2627784" y="2636912"/>
            <a:ext cx="5400600" cy="4037592"/>
          </a:xfrm>
          <a:prstGeom prst="rect">
            <a:avLst/>
          </a:prstGeom>
          <a:noFill/>
          <a:ln w="9525" cap="flat" cmpd="sng" algn="ctr">
            <a:noFill/>
            <a:prstDash val="solid"/>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Bileşen Faaliyet Tanımı </a:t>
            </a:r>
            <a:endParaRPr lang="tr-TR" dirty="0"/>
          </a:p>
        </p:txBody>
      </p:sp>
      <p:sp>
        <p:nvSpPr>
          <p:cNvPr id="3" name="2 İçerik Yer Tutucusu"/>
          <p:cNvSpPr>
            <a:spLocks noGrp="1"/>
          </p:cNvSpPr>
          <p:nvPr>
            <p:ph idx="1"/>
          </p:nvPr>
        </p:nvSpPr>
        <p:spPr/>
        <p:txBody>
          <a:bodyPr/>
          <a:lstStyle/>
          <a:p>
            <a:r>
              <a:rPr lang="tr-TR" b="1" dirty="0" smtClean="0">
                <a:solidFill>
                  <a:srgbClr val="FFFF00"/>
                </a:solidFill>
              </a:rPr>
              <a:t>Bileşen Faaliyet Tanımı </a:t>
            </a:r>
            <a:r>
              <a:rPr lang="tr-TR" dirty="0" smtClean="0"/>
              <a:t>, faaliyetler/görevler altında yapılacak çalışmaların detaylarını 3 harcama kalemi altında tanımlayan ve planlamaya esas olan dokümandır. </a:t>
            </a:r>
          </a:p>
          <a:p>
            <a:r>
              <a:rPr lang="tr-TR" dirty="0" smtClean="0"/>
              <a:t>Harcama Kalemleri:</a:t>
            </a:r>
          </a:p>
          <a:p>
            <a:pPr lvl="1"/>
            <a:r>
              <a:rPr lang="tr-TR" dirty="0" smtClean="0"/>
              <a:t>Eğitim, </a:t>
            </a:r>
            <a:r>
              <a:rPr lang="tr-TR" dirty="0" err="1" smtClean="0"/>
              <a:t>Çalıştay</a:t>
            </a:r>
            <a:r>
              <a:rPr lang="tr-TR" dirty="0" smtClean="0"/>
              <a:t> ve Geziler</a:t>
            </a:r>
          </a:p>
          <a:p>
            <a:pPr lvl="1"/>
            <a:r>
              <a:rPr lang="tr-TR" dirty="0" smtClean="0"/>
              <a:t>Danışmanlık</a:t>
            </a:r>
          </a:p>
          <a:p>
            <a:pPr lvl="1"/>
            <a:r>
              <a:rPr lang="tr-TR" dirty="0" smtClean="0"/>
              <a:t>Mal ve Hizmet Alımları</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Bileşen Faaliyet Tanımı </a:t>
            </a:r>
            <a:endParaRPr lang="tr-TR" dirty="0"/>
          </a:p>
        </p:txBody>
      </p:sp>
      <p:sp>
        <p:nvSpPr>
          <p:cNvPr id="3" name="2 İçerik Yer Tutucusu"/>
          <p:cNvSpPr>
            <a:spLocks noGrp="1"/>
          </p:cNvSpPr>
          <p:nvPr>
            <p:ph idx="1"/>
          </p:nvPr>
        </p:nvSpPr>
        <p:spPr>
          <a:xfrm>
            <a:off x="1835696" y="908720"/>
            <a:ext cx="7308304" cy="5805487"/>
          </a:xfrm>
        </p:spPr>
        <p:txBody>
          <a:bodyPr>
            <a:normAutofit fontScale="85000" lnSpcReduction="10000"/>
          </a:bodyPr>
          <a:lstStyle/>
          <a:p>
            <a:r>
              <a:rPr lang="tr-TR" dirty="0" smtClean="0"/>
              <a:t>Aşağıdaki soruların cevabını vermelidir:</a:t>
            </a:r>
          </a:p>
          <a:p>
            <a:pPr lvl="1"/>
            <a:r>
              <a:rPr lang="tr-TR" dirty="0" smtClean="0"/>
              <a:t>Faaliyet altında </a:t>
            </a:r>
            <a:r>
              <a:rPr lang="tr-TR" b="1" dirty="0" smtClean="0">
                <a:solidFill>
                  <a:srgbClr val="FFFF00"/>
                </a:solidFill>
              </a:rPr>
              <a:t>Ne </a:t>
            </a:r>
            <a:r>
              <a:rPr lang="tr-TR" dirty="0" smtClean="0"/>
              <a:t>yapılacak? – </a:t>
            </a:r>
            <a:r>
              <a:rPr lang="tr-TR" i="1" dirty="0" smtClean="0"/>
              <a:t>2 hizmet içi eğitim, 3 danışman alımı ….</a:t>
            </a:r>
          </a:p>
          <a:p>
            <a:pPr lvl="1"/>
            <a:r>
              <a:rPr lang="tr-TR" dirty="0" smtClean="0"/>
              <a:t>Bu çalışmalar </a:t>
            </a:r>
            <a:r>
              <a:rPr lang="tr-TR" b="1" dirty="0" smtClean="0">
                <a:solidFill>
                  <a:srgbClr val="FFFF00"/>
                </a:solidFill>
              </a:rPr>
              <a:t>Ne zaman ve Nerede </a:t>
            </a:r>
            <a:r>
              <a:rPr lang="tr-TR" dirty="0" smtClean="0"/>
              <a:t>gerçekleştirilecek? – </a:t>
            </a:r>
            <a:r>
              <a:rPr lang="tr-TR" i="1" dirty="0" smtClean="0"/>
              <a:t>10-15 Şubat tarihlerinde Antalya’da … konuda </a:t>
            </a:r>
            <a:r>
              <a:rPr lang="tr-TR" i="1" dirty="0" err="1" smtClean="0"/>
              <a:t>çalıştay</a:t>
            </a:r>
            <a:r>
              <a:rPr lang="tr-TR" i="1" dirty="0" smtClean="0"/>
              <a:t> düzenlenecek.</a:t>
            </a:r>
          </a:p>
          <a:p>
            <a:pPr lvl="1"/>
            <a:r>
              <a:rPr lang="tr-TR" dirty="0" smtClean="0"/>
              <a:t>Bu çalışmalara </a:t>
            </a:r>
            <a:r>
              <a:rPr lang="tr-TR" b="1" dirty="0" smtClean="0">
                <a:solidFill>
                  <a:srgbClr val="FFFF00"/>
                </a:solidFill>
              </a:rPr>
              <a:t>Kim/Kimle</a:t>
            </a:r>
            <a:r>
              <a:rPr lang="tr-TR" dirty="0" smtClean="0">
                <a:solidFill>
                  <a:srgbClr val="FFFF00"/>
                </a:solidFill>
              </a:rPr>
              <a:t>r</a:t>
            </a:r>
            <a:r>
              <a:rPr lang="tr-TR" dirty="0" smtClean="0"/>
              <a:t> katılacak? – </a:t>
            </a:r>
            <a:r>
              <a:rPr lang="tr-TR" i="1" dirty="0" smtClean="0"/>
              <a:t>Eğitime uzman hekimler ve sağlık elemanları katılacak.</a:t>
            </a:r>
          </a:p>
          <a:p>
            <a:pPr lvl="1"/>
            <a:r>
              <a:rPr lang="tr-TR" b="1" u="sng" dirty="0" smtClean="0">
                <a:solidFill>
                  <a:srgbClr val="FFFF00"/>
                </a:solidFill>
              </a:rPr>
              <a:t>Ne sonuç elde edilecek? </a:t>
            </a:r>
            <a:r>
              <a:rPr lang="tr-TR" dirty="0" smtClean="0"/>
              <a:t>Bu çok önemli! Sonuç Çıktı Göstergesi ve Hedefe Yönelik Stratejilerle MUTLAKA ilişkili olmalı. </a:t>
            </a:r>
            <a:r>
              <a:rPr lang="tr-TR" i="1" baseline="0" dirty="0" smtClean="0">
                <a:latin typeface="PFDinDisplayPro-Regular"/>
              </a:rPr>
              <a:t>Sağlık okuryazarlığı ve doğru sağlık bilgisine ulaşımın sağlanması ve geliştirilmesi amacıyla </a:t>
            </a:r>
            <a:r>
              <a:rPr lang="tr-TR" i="1" baseline="0" dirty="0" err="1" smtClean="0">
                <a:latin typeface="PFDinDisplayPro-Regular"/>
              </a:rPr>
              <a:t>çalıştay</a:t>
            </a:r>
            <a:r>
              <a:rPr lang="tr-TR" i="1" baseline="0" dirty="0" smtClean="0">
                <a:latin typeface="PFDinDisplayPro-Regular"/>
              </a:rPr>
              <a:t> düzenlenecektir.</a:t>
            </a:r>
            <a:r>
              <a:rPr lang="tr-TR" i="1" dirty="0" smtClean="0">
                <a:latin typeface="PFDinDisplayPro-Regular"/>
              </a:rPr>
              <a:t> Eğitim sonunda …. Alanında </a:t>
            </a:r>
            <a:r>
              <a:rPr lang="tr-TR" i="1" dirty="0" err="1" smtClean="0">
                <a:latin typeface="PFDinDisplayPro-Regular"/>
              </a:rPr>
              <a:t>farkındalık</a:t>
            </a:r>
            <a:r>
              <a:rPr lang="tr-TR" i="1" dirty="0" smtClean="0">
                <a:latin typeface="PFDinDisplayPro-Regular"/>
              </a:rPr>
              <a:t> yaratılacaktır.</a:t>
            </a:r>
            <a:endParaRPr lang="tr-TR" i="1" dirty="0" smtClean="0"/>
          </a:p>
          <a:p>
            <a:pPr lvl="1"/>
            <a:r>
              <a:rPr lang="tr-TR" baseline="0" dirty="0" smtClean="0">
                <a:latin typeface="PFDinDisplayPro-Regular"/>
              </a:rPr>
              <a:t>Çalışmalar</a:t>
            </a:r>
            <a:r>
              <a:rPr lang="tr-TR" dirty="0" smtClean="0">
                <a:latin typeface="PFDinDisplayPro-Regular"/>
              </a:rPr>
              <a:t> </a:t>
            </a:r>
            <a:r>
              <a:rPr lang="tr-TR" b="1" dirty="0" smtClean="0">
                <a:solidFill>
                  <a:srgbClr val="FFFF00"/>
                </a:solidFill>
                <a:latin typeface="PFDinDisplayPro-Regular"/>
              </a:rPr>
              <a:t>Nasıl</a:t>
            </a:r>
            <a:r>
              <a:rPr lang="tr-TR" dirty="0" smtClean="0">
                <a:latin typeface="PFDinDisplayPro-Regular"/>
              </a:rPr>
              <a:t> gerçekleştirilecek? – </a:t>
            </a:r>
            <a:r>
              <a:rPr lang="tr-TR" i="1" dirty="0" smtClean="0">
                <a:latin typeface="PFDinDisplayPro-Regular"/>
              </a:rPr>
              <a:t>Rapor bazlı danışmanlık, tam zamanlı danışmanlık, eğitim hizmet alımıyla gerçekleştirilecek</a:t>
            </a:r>
            <a:endParaRPr lang="tr-TR" i="1" baseline="0" dirty="0" smtClean="0">
              <a:latin typeface="PFDinDisplayPro-Regul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Bileşen Faaliyet Tanımı </a:t>
            </a:r>
            <a:endParaRPr lang="tr-TR" dirty="0"/>
          </a:p>
        </p:txBody>
      </p:sp>
      <p:sp>
        <p:nvSpPr>
          <p:cNvPr id="3" name="2 İçerik Yer Tutucusu"/>
          <p:cNvSpPr>
            <a:spLocks noGrp="1"/>
          </p:cNvSpPr>
          <p:nvPr>
            <p:ph idx="1"/>
          </p:nvPr>
        </p:nvSpPr>
        <p:spPr>
          <a:xfrm>
            <a:off x="1835696" y="908720"/>
            <a:ext cx="7308304" cy="5805487"/>
          </a:xfrm>
        </p:spPr>
        <p:txBody>
          <a:bodyPr>
            <a:noAutofit/>
          </a:bodyPr>
          <a:lstStyle/>
          <a:p>
            <a:r>
              <a:rPr lang="tr-TR" dirty="0" smtClean="0"/>
              <a:t>Aşağıdaki soruların cevabını vermelidir:</a:t>
            </a:r>
          </a:p>
          <a:p>
            <a:pPr lvl="1"/>
            <a:r>
              <a:rPr lang="tr-TR" dirty="0" smtClean="0"/>
              <a:t>Çalışmanın gerçekleşmesi için mutlaka olması gereken bir </a:t>
            </a:r>
            <a:r>
              <a:rPr lang="tr-TR" b="1" dirty="0" smtClean="0">
                <a:solidFill>
                  <a:srgbClr val="FFFF00"/>
                </a:solidFill>
              </a:rPr>
              <a:t>ön çalışma veya girdi </a:t>
            </a:r>
            <a:r>
              <a:rPr lang="tr-TR" dirty="0" smtClean="0"/>
              <a:t>var mı (TOR hazırlama gibi standart çalışmalar </a:t>
            </a:r>
            <a:r>
              <a:rPr lang="tr-TR" u="sng" dirty="0" smtClean="0"/>
              <a:t>hariç</a:t>
            </a:r>
            <a:r>
              <a:rPr lang="tr-TR" dirty="0" smtClean="0"/>
              <a:t>)? </a:t>
            </a:r>
            <a:r>
              <a:rPr lang="tr-TR" i="1" dirty="0" smtClean="0"/>
              <a:t>Kamu Hastaneleri Yönetmeliği olmadan çalışma başlayamaz.</a:t>
            </a:r>
          </a:p>
          <a:p>
            <a:pPr lvl="1"/>
            <a:r>
              <a:rPr lang="tr-TR" baseline="0" dirty="0" smtClean="0">
                <a:latin typeface="PFDinDisplayPro-Regular"/>
              </a:rPr>
              <a:t>Çalışmanın </a:t>
            </a:r>
            <a:r>
              <a:rPr lang="tr-TR" b="1" baseline="0" dirty="0" smtClean="0">
                <a:solidFill>
                  <a:srgbClr val="FFFF00"/>
                </a:solidFill>
                <a:latin typeface="PFDinDisplayPro-Regular"/>
              </a:rPr>
              <a:t>çıktısı</a:t>
            </a:r>
            <a:r>
              <a:rPr lang="tr-TR" baseline="0" dirty="0" smtClean="0">
                <a:latin typeface="PFDinDisplayPro-Regular"/>
              </a:rPr>
              <a:t> ne? Çıktı elde edilecek sonuçla ilintili olmalıdır. </a:t>
            </a:r>
            <a:r>
              <a:rPr lang="tr-TR" i="1" baseline="0" dirty="0" smtClean="0">
                <a:latin typeface="PFDinDisplayPro-Regular"/>
              </a:rPr>
              <a:t>Eğitim sertifikaları, </a:t>
            </a:r>
            <a:r>
              <a:rPr lang="tr-TR" i="1" baseline="0" dirty="0" err="1" smtClean="0">
                <a:latin typeface="PFDinDisplayPro-Regular"/>
              </a:rPr>
              <a:t>çalıştay</a:t>
            </a:r>
            <a:r>
              <a:rPr lang="tr-TR" i="1" baseline="0" dirty="0" smtClean="0">
                <a:latin typeface="PFDinDisplayPro-Regular"/>
              </a:rPr>
              <a:t> sonuç bildirgesi, mal</a:t>
            </a:r>
            <a:r>
              <a:rPr lang="tr-TR" i="1" dirty="0" smtClean="0">
                <a:latin typeface="PFDinDisplayPro-Regular"/>
              </a:rPr>
              <a:t> kabul tutanağı</a:t>
            </a:r>
          </a:p>
          <a:p>
            <a:pPr lvl="1"/>
            <a:r>
              <a:rPr lang="tr-TR" dirty="0" smtClean="0">
                <a:latin typeface="PFDinDisplayPro-Regular"/>
              </a:rPr>
              <a:t>Çalışma için planlanan </a:t>
            </a:r>
            <a:r>
              <a:rPr lang="tr-TR" b="1" dirty="0" smtClean="0">
                <a:solidFill>
                  <a:srgbClr val="FFFF00"/>
                </a:solidFill>
                <a:latin typeface="PFDinDisplayPro-Regular"/>
              </a:rPr>
              <a:t>bütçe ne kadar</a:t>
            </a:r>
            <a:r>
              <a:rPr lang="tr-TR" dirty="0" smtClean="0">
                <a:latin typeface="PFDinDisplayPro-Regular"/>
              </a:rPr>
              <a:t>? </a:t>
            </a:r>
            <a:r>
              <a:rPr lang="tr-TR" i="1" dirty="0" smtClean="0">
                <a:latin typeface="PFDinDisplayPro-Regular"/>
              </a:rPr>
              <a:t>30.000 TL veya $ (para birimi yazılmalı TL’ye dönüşümün hangi kurdan yapıldığı belirtilmeli.</a:t>
            </a:r>
          </a:p>
          <a:p>
            <a:pPr lvl="1"/>
            <a:r>
              <a:rPr lang="tr-TR" dirty="0" smtClean="0">
                <a:latin typeface="PFDinDisplayPro-Regular"/>
              </a:rPr>
              <a:t>Çalışmayı gerçekleştirmek için </a:t>
            </a:r>
            <a:r>
              <a:rPr lang="tr-TR" b="1" dirty="0" smtClean="0">
                <a:solidFill>
                  <a:srgbClr val="FFFF00"/>
                </a:solidFill>
                <a:latin typeface="PFDinDisplayPro-Regular"/>
              </a:rPr>
              <a:t>başka birim veya kuruluşun desteğine/katılımına</a:t>
            </a:r>
            <a:r>
              <a:rPr lang="tr-TR" dirty="0" smtClean="0">
                <a:latin typeface="PFDinDisplayPro-Regular"/>
              </a:rPr>
              <a:t> ihtiyaç var mı? </a:t>
            </a:r>
            <a:r>
              <a:rPr lang="tr-TR" i="1" dirty="0" smtClean="0">
                <a:latin typeface="PFDinDisplayPro-Regular"/>
              </a:rPr>
              <a:t>Kan hizmetleri birimiyle birlikte, ….. Bakanlığı işbirliğiyle </a:t>
            </a:r>
            <a:endParaRPr lang="tr-TR" i="1" baseline="0" dirty="0" smtClean="0">
              <a:latin typeface="PFDinDisplayPro-Regul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Bileşen Faaliyet Tanımı </a:t>
            </a:r>
            <a:endParaRPr lang="tr-TR" dirty="0"/>
          </a:p>
        </p:txBody>
      </p:sp>
      <p:sp>
        <p:nvSpPr>
          <p:cNvPr id="3" name="2 İçerik Yer Tutucusu"/>
          <p:cNvSpPr>
            <a:spLocks noGrp="1"/>
          </p:cNvSpPr>
          <p:nvPr>
            <p:ph idx="1"/>
          </p:nvPr>
        </p:nvSpPr>
        <p:spPr/>
        <p:txBody>
          <a:bodyPr/>
          <a:lstStyle/>
          <a:p>
            <a:r>
              <a:rPr lang="tr-TR" b="1" dirty="0" smtClean="0">
                <a:solidFill>
                  <a:schemeClr val="tx1"/>
                </a:solidFill>
                <a:latin typeface="+mn-lt"/>
                <a:ea typeface="+mn-ea"/>
                <a:cs typeface="+mn-cs"/>
              </a:rPr>
              <a:t>Bölüm (Ana Sorumlu):</a:t>
            </a:r>
            <a:r>
              <a:rPr lang="tr-TR" dirty="0" smtClean="0">
                <a:solidFill>
                  <a:schemeClr val="tx1"/>
                </a:solidFill>
                <a:latin typeface="+mn-lt"/>
                <a:ea typeface="+mn-ea"/>
                <a:cs typeface="+mn-cs"/>
              </a:rPr>
              <a:t> </a:t>
            </a:r>
          </a:p>
          <a:p>
            <a:pPr lvl="1"/>
            <a:r>
              <a:rPr lang="tr-TR" i="1" dirty="0" smtClean="0">
                <a:solidFill>
                  <a:schemeClr val="tx1"/>
                </a:solidFill>
                <a:latin typeface="+mn-lt"/>
                <a:ea typeface="+mn-ea"/>
                <a:cs typeface="+mn-cs"/>
              </a:rPr>
              <a:t>Alt</a:t>
            </a:r>
            <a:r>
              <a:rPr lang="tr-TR" b="1" dirty="0" smtClean="0">
                <a:solidFill>
                  <a:schemeClr val="tx1"/>
                </a:solidFill>
                <a:latin typeface="+mn-lt"/>
                <a:ea typeface="+mn-ea"/>
                <a:cs typeface="+mn-cs"/>
              </a:rPr>
              <a:t> </a:t>
            </a:r>
            <a:r>
              <a:rPr lang="tr-TR" i="1" dirty="0" smtClean="0">
                <a:solidFill>
                  <a:schemeClr val="tx1"/>
                </a:solidFill>
                <a:latin typeface="+mn-lt"/>
                <a:ea typeface="+mn-ea"/>
                <a:cs typeface="+mn-cs"/>
              </a:rPr>
              <a:t>Bileşen Sorumlusu veya İş Tanımında yer alan etkinliklerin yerine getirilmesinde ana sorumluluğu yüklenecek birimin adı yazılır. Alt Bileşen altında yer alan etkinliklerde birden fazla ana sorumlu birim varsa ayrı ayrı yazılır.</a:t>
            </a:r>
            <a:endParaRPr lang="tr-TR" dirty="0" smtClean="0">
              <a:solidFill>
                <a:schemeClr val="tx1"/>
              </a:solidFill>
              <a:latin typeface="+mn-lt"/>
              <a:ea typeface="+mn-ea"/>
              <a:cs typeface="+mn-cs"/>
            </a:endParaRPr>
          </a:p>
          <a:p>
            <a:r>
              <a:rPr lang="tr-TR" b="1" dirty="0" smtClean="0">
                <a:solidFill>
                  <a:schemeClr val="tx1"/>
                </a:solidFill>
                <a:latin typeface="+mn-lt"/>
                <a:ea typeface="+mn-ea"/>
                <a:cs typeface="+mn-cs"/>
              </a:rPr>
              <a:t>Bölüm (Destek): </a:t>
            </a:r>
          </a:p>
          <a:p>
            <a:pPr lvl="1"/>
            <a:r>
              <a:rPr lang="tr-TR" i="1" dirty="0" smtClean="0">
                <a:solidFill>
                  <a:schemeClr val="tx1"/>
                </a:solidFill>
                <a:latin typeface="+mn-lt"/>
                <a:ea typeface="+mn-ea"/>
                <a:cs typeface="+mn-cs"/>
              </a:rPr>
              <a:t>İş tanımlarında yer alan etkinliklerin gerçekleştirilmesinde ana sorumluya destek veren birimlerdir. İlk aşamada hemen tanımlanamıyorsa iş tanımlarındaki etkinlikler, girdiler veya çıktılar yazılıp sorumluları belirlendikçe bu bölüme destek birimlerin (ana bölüm dışındaki, sadece o etkinlikle ilgili iş yapan) adları yazılır. Destek birimlerden onay almak gerekiyorsa forum altında yer alan “Onay” kısmına onay makamı ilave edilir.</a:t>
            </a:r>
            <a:endParaRPr lang="tr-TR" dirty="0" smtClean="0">
              <a:solidFill>
                <a:schemeClr val="tx1"/>
              </a:solidFill>
              <a:latin typeface="+mn-lt"/>
              <a:ea typeface="+mn-ea"/>
              <a:cs typeface="+mn-cs"/>
            </a:endParaRPr>
          </a:p>
        </p:txBody>
      </p:sp>
    </p:spTree>
  </p:cSld>
  <p:clrMapOvr>
    <a:masterClrMapping/>
  </p:clrMapOvr>
</p:sld>
</file>

<file path=ppt/theme/theme1.xml><?xml version="1.0" encoding="utf-8"?>
<a:theme xmlns:a="http://schemas.openxmlformats.org/drawingml/2006/main" name="İş planı sunusu">
  <a:themeElements>
    <a:clrScheme name="İş planı sunusu 11">
      <a:dk1>
        <a:srgbClr val="005A58"/>
      </a:dk1>
      <a:lt1>
        <a:srgbClr val="FFFFFF"/>
      </a:lt1>
      <a:dk2>
        <a:srgbClr val="4BB7B7"/>
      </a:dk2>
      <a:lt2>
        <a:srgbClr val="99CCFF"/>
      </a:lt2>
      <a:accent1>
        <a:srgbClr val="586F9E"/>
      </a:accent1>
      <a:accent2>
        <a:srgbClr val="4A24A8"/>
      </a:accent2>
      <a:accent3>
        <a:srgbClr val="B1D8D8"/>
      </a:accent3>
      <a:accent4>
        <a:srgbClr val="DADADA"/>
      </a:accent4>
      <a:accent5>
        <a:srgbClr val="B4BBCC"/>
      </a:accent5>
      <a:accent6>
        <a:srgbClr val="422098"/>
      </a:accent6>
      <a:hlink>
        <a:srgbClr val="CCECFF"/>
      </a:hlink>
      <a:folHlink>
        <a:srgbClr val="B2B2B2"/>
      </a:folHlink>
    </a:clrScheme>
    <a:fontScheme name="İş planı sunusu">
      <a:majorFont>
        <a:latin typeface="Tahoma"/>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ts val="2400"/>
          </a:lnSpc>
          <a:spcBef>
            <a:spcPts val="1600"/>
          </a:spcBef>
          <a:spcAft>
            <a:spcPct val="0"/>
          </a:spcAft>
          <a:buClrTx/>
          <a:buSzTx/>
          <a:buFontTx/>
          <a:buChar char="•"/>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ts val="2400"/>
          </a:lnSpc>
          <a:spcBef>
            <a:spcPts val="1600"/>
          </a:spcBef>
          <a:spcAft>
            <a:spcPct val="0"/>
          </a:spcAft>
          <a:buClrTx/>
          <a:buSzTx/>
          <a:buFontTx/>
          <a:buChar char="•"/>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İş planı sunusu 1">
        <a:dk1>
          <a:srgbClr val="5C1F00"/>
        </a:dk1>
        <a:lt1>
          <a:srgbClr val="FFFFFF"/>
        </a:lt1>
        <a:dk2>
          <a:srgbClr val="E55555"/>
        </a:dk2>
        <a:lt2>
          <a:srgbClr val="DFD293"/>
        </a:lt2>
        <a:accent1>
          <a:srgbClr val="CC3300"/>
        </a:accent1>
        <a:accent2>
          <a:srgbClr val="BE7960"/>
        </a:accent2>
        <a:accent3>
          <a:srgbClr val="F0B4B4"/>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ş planı sunusu 2">
        <a:dk1>
          <a:srgbClr val="2D2015"/>
        </a:dk1>
        <a:lt1>
          <a:srgbClr val="FFFFFF"/>
        </a:lt1>
        <a:dk2>
          <a:srgbClr val="9C8D66"/>
        </a:dk2>
        <a:lt2>
          <a:srgbClr val="DFC08D"/>
        </a:lt2>
        <a:accent1>
          <a:srgbClr val="8C7B70"/>
        </a:accent1>
        <a:accent2>
          <a:srgbClr val="8F5F2F"/>
        </a:accent2>
        <a:accent3>
          <a:srgbClr val="CBC5B8"/>
        </a:accent3>
        <a:accent4>
          <a:srgbClr val="DADADA"/>
        </a:accent4>
        <a:accent5>
          <a:srgbClr val="C5BFBB"/>
        </a:accent5>
        <a:accent6>
          <a:srgbClr val="81552A"/>
        </a:accent6>
        <a:hlink>
          <a:srgbClr val="CCB400"/>
        </a:hlink>
        <a:folHlink>
          <a:srgbClr val="ADBABB"/>
        </a:folHlink>
      </a:clrScheme>
      <a:clrMap bg1="dk2" tx1="lt1" bg2="dk1" tx2="lt2" accent1="accent1" accent2="accent2" accent3="accent3" accent4="accent4" accent5="accent5" accent6="accent6" hlink="hlink" folHlink="folHlink"/>
    </a:extraClrScheme>
    <a:extraClrScheme>
      <a:clrScheme name="İş planı sunusu 3">
        <a:dk1>
          <a:srgbClr val="C0C0C0"/>
        </a:dk1>
        <a:lt1>
          <a:srgbClr val="FFFFFF"/>
        </a:lt1>
        <a:dk2>
          <a:srgbClr val="000000"/>
        </a:dk2>
        <a:lt2>
          <a:srgbClr val="333333"/>
        </a:lt2>
        <a:accent1>
          <a:srgbClr val="5F5F5F"/>
        </a:accent1>
        <a:accent2>
          <a:srgbClr val="DDDDDD"/>
        </a:accent2>
        <a:accent3>
          <a:srgbClr val="FFFFFF"/>
        </a:accent3>
        <a:accent4>
          <a:srgbClr val="A4A4A4"/>
        </a:accent4>
        <a:accent5>
          <a:srgbClr val="B6B6B6"/>
        </a:accent5>
        <a:accent6>
          <a:srgbClr val="C8C8C8"/>
        </a:accent6>
        <a:hlink>
          <a:srgbClr val="B2B2B2"/>
        </a:hlink>
        <a:folHlink>
          <a:srgbClr val="DDDDDD"/>
        </a:folHlink>
      </a:clrScheme>
      <a:clrMap bg1="lt1" tx1="dk1" bg2="lt2" tx2="dk2" accent1="accent1" accent2="accent2" accent3="accent3" accent4="accent4" accent5="accent5" accent6="accent6" hlink="hlink" folHlink="folHlink"/>
    </a:extraClrScheme>
    <a:extraClrScheme>
      <a:clrScheme name="İş planı sunusu 4">
        <a:dk1>
          <a:srgbClr val="003366"/>
        </a:dk1>
        <a:lt1>
          <a:srgbClr val="FFFFFF"/>
        </a:lt1>
        <a:dk2>
          <a:srgbClr val="42A5F0"/>
        </a:dk2>
        <a:lt2>
          <a:srgbClr val="3399FF"/>
        </a:lt2>
        <a:accent1>
          <a:srgbClr val="4880B8"/>
        </a:accent1>
        <a:accent2>
          <a:srgbClr val="00B000"/>
        </a:accent2>
        <a:accent3>
          <a:srgbClr val="B0CFF6"/>
        </a:accent3>
        <a:accent4>
          <a:srgbClr val="DADADA"/>
        </a:accent4>
        <a:accent5>
          <a:srgbClr val="B1C0D8"/>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ş planı sunusu 5">
        <a:dk1>
          <a:srgbClr val="336699"/>
        </a:dk1>
        <a:lt1>
          <a:srgbClr val="FFFFFF"/>
        </a:lt1>
        <a:dk2>
          <a:srgbClr val="DDDDDD"/>
        </a:dk2>
        <a:lt2>
          <a:srgbClr val="B2C8D8"/>
        </a:lt2>
        <a:accent1>
          <a:srgbClr val="1F62C5"/>
        </a:accent1>
        <a:accent2>
          <a:srgbClr val="468A4B"/>
        </a:accent2>
        <a:accent3>
          <a:srgbClr val="EBEBEB"/>
        </a:accent3>
        <a:accent4>
          <a:srgbClr val="DADADA"/>
        </a:accent4>
        <a:accent5>
          <a:srgbClr val="ABB7DF"/>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ş planı sunusu 6">
        <a:dk1>
          <a:srgbClr val="777777"/>
        </a:dk1>
        <a:lt1>
          <a:srgbClr val="FFFFFF"/>
        </a:lt1>
        <a:dk2>
          <a:srgbClr val="ABADA1"/>
        </a:dk2>
        <a:lt2>
          <a:srgbClr val="C2C2BA"/>
        </a:lt2>
        <a:accent1>
          <a:srgbClr val="909082"/>
        </a:accent1>
        <a:accent2>
          <a:srgbClr val="809EA8"/>
        </a:accent2>
        <a:accent3>
          <a:srgbClr val="D2D3CD"/>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ş planı sunusu 7">
        <a:dk1>
          <a:srgbClr val="3E3E5C"/>
        </a:dk1>
        <a:lt1>
          <a:srgbClr val="FFFFFF"/>
        </a:lt1>
        <a:dk2>
          <a:srgbClr val="BABBD2"/>
        </a:dk2>
        <a:lt2>
          <a:srgbClr val="B2B2B2"/>
        </a:lt2>
        <a:accent1>
          <a:srgbClr val="787682"/>
        </a:accent1>
        <a:accent2>
          <a:srgbClr val="6699FF"/>
        </a:accent2>
        <a:accent3>
          <a:srgbClr val="D9DAE5"/>
        </a:accent3>
        <a:accent4>
          <a:srgbClr val="DADADA"/>
        </a:accent4>
        <a:accent5>
          <a:srgbClr val="BEBDC1"/>
        </a:accent5>
        <a:accent6>
          <a:srgbClr val="5C8A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ş planı sunusu 8">
        <a:dk1>
          <a:srgbClr val="777777"/>
        </a:dk1>
        <a:lt1>
          <a:srgbClr val="FFFFDF"/>
        </a:lt1>
        <a:dk2>
          <a:srgbClr val="FFFFD9"/>
        </a:dk2>
        <a:lt2>
          <a:srgbClr val="AA8322"/>
        </a:lt2>
        <a:accent1>
          <a:srgbClr val="D6B778"/>
        </a:accent1>
        <a:accent2>
          <a:srgbClr val="33CCCC"/>
        </a:accent2>
        <a:accent3>
          <a:srgbClr val="FFFFE9"/>
        </a:accent3>
        <a:accent4>
          <a:srgbClr val="DADABE"/>
        </a:accent4>
        <a:accent5>
          <a:srgbClr val="E8D8BE"/>
        </a:accent5>
        <a:accent6>
          <a:srgbClr val="2DB9B9"/>
        </a:accent6>
        <a:hlink>
          <a:srgbClr val="FF5050"/>
        </a:hlink>
        <a:folHlink>
          <a:srgbClr val="FFCC66"/>
        </a:folHlink>
      </a:clrScheme>
      <a:clrMap bg1="dk2" tx1="lt1" bg2="dk1" tx2="lt2" accent1="accent1" accent2="accent2" accent3="accent3" accent4="accent4" accent5="accent5" accent6="accent6" hlink="hlink" folHlink="folHlink"/>
    </a:extraClrScheme>
    <a:extraClrScheme>
      <a:clrScheme name="İş planı sunusu 9">
        <a:dk1>
          <a:srgbClr val="EACD64"/>
        </a:dk1>
        <a:lt1>
          <a:srgbClr val="FEDA9A"/>
        </a:lt1>
        <a:dk2>
          <a:srgbClr val="AD7625"/>
        </a:dk2>
        <a:lt2>
          <a:srgbClr val="969696"/>
        </a:lt2>
        <a:accent1>
          <a:srgbClr val="8F6F59"/>
        </a:accent1>
        <a:accent2>
          <a:srgbClr val="FFC891"/>
        </a:accent2>
        <a:accent3>
          <a:srgbClr val="FEEACA"/>
        </a:accent3>
        <a:accent4>
          <a:srgbClr val="C8AF54"/>
        </a:accent4>
        <a:accent5>
          <a:srgbClr val="C6BBB5"/>
        </a:accent5>
        <a:accent6>
          <a:srgbClr val="E7B583"/>
        </a:accent6>
        <a:hlink>
          <a:srgbClr val="FF8A3B"/>
        </a:hlink>
        <a:folHlink>
          <a:srgbClr val="EEC960"/>
        </a:folHlink>
      </a:clrScheme>
      <a:clrMap bg1="lt1" tx1="dk1" bg2="lt2" tx2="dk2" accent1="accent1" accent2="accent2" accent3="accent3" accent4="accent4" accent5="accent5" accent6="accent6" hlink="hlink" folHlink="folHlink"/>
    </a:extraClrScheme>
    <a:extraClrScheme>
      <a:clrScheme name="İş planı sunusu 10">
        <a:dk1>
          <a:srgbClr val="808080"/>
        </a:dk1>
        <a:lt1>
          <a:srgbClr val="FFFFFF"/>
        </a:lt1>
        <a:dk2>
          <a:srgbClr val="F8F8F8"/>
        </a:dk2>
        <a:lt2>
          <a:srgbClr val="0099CC"/>
        </a:lt2>
        <a:accent1>
          <a:srgbClr val="66A0CC"/>
        </a:accent1>
        <a:accent2>
          <a:srgbClr val="CCCCFF"/>
        </a:accent2>
        <a:accent3>
          <a:srgbClr val="FBFBFB"/>
        </a:accent3>
        <a:accent4>
          <a:srgbClr val="DADADA"/>
        </a:accent4>
        <a:accent5>
          <a:srgbClr val="B8CDE2"/>
        </a:accent5>
        <a:accent6>
          <a:srgbClr val="B9B9E7"/>
        </a:accent6>
        <a:hlink>
          <a:srgbClr val="3333CC"/>
        </a:hlink>
        <a:folHlink>
          <a:srgbClr val="4D4D4D"/>
        </a:folHlink>
      </a:clrScheme>
      <a:clrMap bg1="dk2" tx1="lt1" bg2="dk1" tx2="lt2" accent1="accent1" accent2="accent2" accent3="accent3" accent4="accent4" accent5="accent5" accent6="accent6" hlink="hlink" folHlink="folHlink"/>
    </a:extraClrScheme>
    <a:extraClrScheme>
      <a:clrScheme name="İş planı sunusu 11">
        <a:dk1>
          <a:srgbClr val="005A58"/>
        </a:dk1>
        <a:lt1>
          <a:srgbClr val="FFFFFF"/>
        </a:lt1>
        <a:dk2>
          <a:srgbClr val="4BB7B7"/>
        </a:dk2>
        <a:lt2>
          <a:srgbClr val="99CCFF"/>
        </a:lt2>
        <a:accent1>
          <a:srgbClr val="586F9E"/>
        </a:accent1>
        <a:accent2>
          <a:srgbClr val="4A24A8"/>
        </a:accent2>
        <a:accent3>
          <a:srgbClr val="B1D8D8"/>
        </a:accent3>
        <a:accent4>
          <a:srgbClr val="DADADA"/>
        </a:accent4>
        <a:accent5>
          <a:srgbClr val="B4BBCC"/>
        </a:accent5>
        <a:accent6>
          <a:srgbClr val="422098"/>
        </a:accent6>
        <a:hlink>
          <a:srgbClr val="CCE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İş planı sunusu</Template>
  <TotalTime>2660</TotalTime>
  <Words>1423</Words>
  <Application>Microsoft Office PowerPoint</Application>
  <PresentationFormat>Ekran Gösterisi (4:3)</PresentationFormat>
  <Paragraphs>79</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İş planı sunusu</vt:lpstr>
      <vt:lpstr>İş Tanımı Hazırlama Kılavuzu</vt:lpstr>
      <vt:lpstr>Proje Uygulama Çerçevesi (PUÇ)</vt:lpstr>
      <vt:lpstr>Proje Uygulama Çerçevesi (PUÇ)</vt:lpstr>
      <vt:lpstr>Proje Uygulama Çerçevesi (PUÇ)</vt:lpstr>
      <vt:lpstr>Proje İş Dağılım Ağacı</vt:lpstr>
      <vt:lpstr>Bileşen Faaliyet Tanımı </vt:lpstr>
      <vt:lpstr>Bileşen Faaliyet Tanımı </vt:lpstr>
      <vt:lpstr>Bileşen Faaliyet Tanımı </vt:lpstr>
      <vt:lpstr>Bileşen Faaliyet Tanımı </vt:lpstr>
      <vt:lpstr>Bileşen Faaliyet Tanımı </vt:lpstr>
      <vt:lpstr>Bileşen Faaliyet Tanımı </vt:lpstr>
      <vt:lpstr>Bileşen Faaliyet Tanımı </vt:lpstr>
      <vt:lpstr>Bileşen Faaliyet Tanımı </vt:lpstr>
      <vt:lpstr>Bileşen Faaliyet Tanımı </vt:lpstr>
      <vt:lpstr>Bileşen Faaliyet Tanımı </vt:lpstr>
    </vt:vector>
  </TitlesOfParts>
  <Company>AND Proje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 Proje</dc:title>
  <dc:creator>Murat Dengiz</dc:creator>
  <cp:lastModifiedBy>Windows User</cp:lastModifiedBy>
  <cp:revision>54</cp:revision>
  <dcterms:created xsi:type="dcterms:W3CDTF">2005-09-28T07:55:58Z</dcterms:created>
  <dcterms:modified xsi:type="dcterms:W3CDTF">2013-06-07T13:57:34Z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TC010175101055</vt:lpwstr>
  </property>
</Properties>
</file>